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449" r:id="rId3"/>
    <p:sldId id="450" r:id="rId4"/>
    <p:sldId id="453" r:id="rId5"/>
    <p:sldId id="311" r:id="rId6"/>
    <p:sldId id="427" r:id="rId7"/>
    <p:sldId id="428" r:id="rId8"/>
    <p:sldId id="429" r:id="rId9"/>
    <p:sldId id="426" r:id="rId10"/>
    <p:sldId id="349" r:id="rId11"/>
    <p:sldId id="459" r:id="rId12"/>
    <p:sldId id="469" r:id="rId13"/>
    <p:sldId id="423" r:id="rId14"/>
    <p:sldId id="421" r:id="rId15"/>
    <p:sldId id="420" r:id="rId16"/>
    <p:sldId id="350" r:id="rId17"/>
    <p:sldId id="405" r:id="rId18"/>
    <p:sldId id="387" r:id="rId19"/>
    <p:sldId id="468" r:id="rId20"/>
    <p:sldId id="368"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Jill/CHI" initials="KJ" lastIdx="1" clrIdx="0">
    <p:extLst>
      <p:ext uri="{19B8F6BF-5375-455C-9EA6-DF929625EA0E}">
        <p15:presenceInfo xmlns:p15="http://schemas.microsoft.com/office/powerpoint/2012/main" userId="S-1-5-21-1996970544-876638566-416048646-11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AC48"/>
    <a:srgbClr val="C1CD29"/>
    <a:srgbClr val="D4DE5D"/>
    <a:srgbClr val="B5B53F"/>
    <a:srgbClr val="94AC48"/>
    <a:srgbClr val="CCFF33"/>
    <a:srgbClr val="598234"/>
    <a:srgbClr val="EAEFF7"/>
    <a:srgbClr val="68829E"/>
    <a:srgbClr val="5051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0413" autoAdjust="0"/>
  </p:normalViewPr>
  <p:slideViewPr>
    <p:cSldViewPr snapToGrid="0">
      <p:cViewPr varScale="1">
        <p:scale>
          <a:sx n="74" d="100"/>
          <a:sy n="74" d="100"/>
        </p:scale>
        <p:origin x="1248" y="72"/>
      </p:cViewPr>
      <p:guideLst/>
    </p:cSldViewPr>
  </p:slideViewPr>
  <p:notesTextViewPr>
    <p:cViewPr>
      <p:scale>
        <a:sx n="3" d="2"/>
        <a:sy n="3" d="2"/>
      </p:scale>
      <p:origin x="0" y="0"/>
    </p:cViewPr>
  </p:notesTextViewPr>
  <p:notesViewPr>
    <p:cSldViewPr snapToGrid="0">
      <p:cViewPr varScale="1">
        <p:scale>
          <a:sx n="62" d="100"/>
          <a:sy n="62"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8"/>
            <a:ext cx="3043649" cy="466379"/>
          </a:xfrm>
          <a:prstGeom prst="rect">
            <a:avLst/>
          </a:prstGeom>
        </p:spPr>
        <p:txBody>
          <a:bodyPr vert="horz" lIns="88180" tIns="44091" rIns="88180" bIns="44091" rtlCol="0"/>
          <a:lstStyle>
            <a:lvl1pPr algn="l">
              <a:defRPr sz="1200"/>
            </a:lvl1pPr>
          </a:lstStyle>
          <a:p>
            <a:endParaRPr lang="en-US" dirty="0"/>
          </a:p>
        </p:txBody>
      </p:sp>
      <p:sp>
        <p:nvSpPr>
          <p:cNvPr id="3" name="Date Placeholder 2"/>
          <p:cNvSpPr>
            <a:spLocks noGrp="1"/>
          </p:cNvSpPr>
          <p:nvPr>
            <p:ph type="dt" sz="quarter" idx="1"/>
          </p:nvPr>
        </p:nvSpPr>
        <p:spPr>
          <a:xfrm>
            <a:off x="3977929" y="8"/>
            <a:ext cx="3043649" cy="466379"/>
          </a:xfrm>
          <a:prstGeom prst="rect">
            <a:avLst/>
          </a:prstGeom>
        </p:spPr>
        <p:txBody>
          <a:bodyPr vert="horz" lIns="88180" tIns="44091" rIns="88180" bIns="44091" rtlCol="0"/>
          <a:lstStyle>
            <a:lvl1pPr algn="r">
              <a:defRPr sz="1200"/>
            </a:lvl1pPr>
          </a:lstStyle>
          <a:p>
            <a:fld id="{0475C054-8A46-4AB7-A8C0-0FD43552D77B}" type="datetimeFigureOut">
              <a:rPr lang="en-US" smtClean="0"/>
              <a:t>10/12/2017</a:t>
            </a:fld>
            <a:endParaRPr lang="en-US" dirty="0"/>
          </a:p>
        </p:txBody>
      </p:sp>
      <p:sp>
        <p:nvSpPr>
          <p:cNvPr id="4" name="Footer Placeholder 3"/>
          <p:cNvSpPr>
            <a:spLocks noGrp="1"/>
          </p:cNvSpPr>
          <p:nvPr>
            <p:ph type="ftr" sz="quarter" idx="2"/>
          </p:nvPr>
        </p:nvSpPr>
        <p:spPr>
          <a:xfrm>
            <a:off x="7" y="8842722"/>
            <a:ext cx="3043649" cy="466378"/>
          </a:xfrm>
          <a:prstGeom prst="rect">
            <a:avLst/>
          </a:prstGeom>
        </p:spPr>
        <p:txBody>
          <a:bodyPr vert="horz" lIns="88180" tIns="44091" rIns="88180" bIns="440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929" y="8842722"/>
            <a:ext cx="3043649" cy="466378"/>
          </a:xfrm>
          <a:prstGeom prst="rect">
            <a:avLst/>
          </a:prstGeom>
        </p:spPr>
        <p:txBody>
          <a:bodyPr vert="horz" lIns="88180" tIns="44091" rIns="88180" bIns="44091" rtlCol="0" anchor="b"/>
          <a:lstStyle>
            <a:lvl1pPr algn="r">
              <a:defRPr sz="1200"/>
            </a:lvl1pPr>
          </a:lstStyle>
          <a:p>
            <a:fld id="{049843D1-D560-4B2F-826C-F48351D64323}" type="slidenum">
              <a:rPr lang="en-US" smtClean="0"/>
              <a:t>‹#›</a:t>
            </a:fld>
            <a:endParaRPr lang="en-US" dirty="0"/>
          </a:p>
        </p:txBody>
      </p:sp>
    </p:spTree>
    <p:extLst>
      <p:ext uri="{BB962C8B-B14F-4D97-AF65-F5344CB8AC3E}">
        <p14:creationId xmlns:p14="http://schemas.microsoft.com/office/powerpoint/2010/main" val="3311662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9"/>
            <a:ext cx="3043343" cy="467071"/>
          </a:xfrm>
          <a:prstGeom prst="rect">
            <a:avLst/>
          </a:prstGeom>
        </p:spPr>
        <p:txBody>
          <a:bodyPr vert="horz" lIns="93215" tIns="46609" rIns="93215" bIns="46609" rtlCol="0"/>
          <a:lstStyle>
            <a:lvl1pPr algn="l">
              <a:defRPr sz="1300"/>
            </a:lvl1pPr>
          </a:lstStyle>
          <a:p>
            <a:endParaRPr lang="en-US" dirty="0"/>
          </a:p>
        </p:txBody>
      </p:sp>
      <p:sp>
        <p:nvSpPr>
          <p:cNvPr id="3" name="Date Placeholder 2"/>
          <p:cNvSpPr>
            <a:spLocks noGrp="1"/>
          </p:cNvSpPr>
          <p:nvPr>
            <p:ph type="dt" idx="1"/>
          </p:nvPr>
        </p:nvSpPr>
        <p:spPr>
          <a:xfrm>
            <a:off x="3978131" y="9"/>
            <a:ext cx="3043343" cy="467071"/>
          </a:xfrm>
          <a:prstGeom prst="rect">
            <a:avLst/>
          </a:prstGeom>
        </p:spPr>
        <p:txBody>
          <a:bodyPr vert="horz" lIns="93215" tIns="46609" rIns="93215" bIns="46609" rtlCol="0"/>
          <a:lstStyle>
            <a:lvl1pPr algn="r">
              <a:defRPr sz="1300"/>
            </a:lvl1pPr>
          </a:lstStyle>
          <a:p>
            <a:fld id="{6230392D-4907-4F53-A1C7-4AE36C76E904}" type="datetimeFigureOut">
              <a:rPr lang="en-US" smtClean="0"/>
              <a:t>10/12/2017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215" tIns="46609" rIns="93215" bIns="46609" rtlCol="0" anchor="ctr"/>
          <a:lstStyle/>
          <a:p>
            <a:endParaRPr lang="en-US" dirty="0"/>
          </a:p>
        </p:txBody>
      </p:sp>
      <p:sp>
        <p:nvSpPr>
          <p:cNvPr id="5" name="Notes Placeholder 4"/>
          <p:cNvSpPr>
            <a:spLocks noGrp="1"/>
          </p:cNvSpPr>
          <p:nvPr>
            <p:ph type="body" sz="quarter" idx="3"/>
          </p:nvPr>
        </p:nvSpPr>
        <p:spPr>
          <a:xfrm>
            <a:off x="702310" y="4480012"/>
            <a:ext cx="5618480" cy="3665459"/>
          </a:xfrm>
          <a:prstGeom prst="rect">
            <a:avLst/>
          </a:prstGeom>
        </p:spPr>
        <p:txBody>
          <a:bodyPr vert="horz" lIns="93215" tIns="46609" rIns="93215" bIns="466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215" tIns="46609" rIns="93215" bIns="4660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215" tIns="46609" rIns="93215" bIns="46609" rtlCol="0" anchor="b"/>
          <a:lstStyle>
            <a:lvl1pPr algn="r">
              <a:defRPr sz="1300"/>
            </a:lvl1pPr>
          </a:lstStyle>
          <a:p>
            <a:fld id="{F91351B8-408F-4FC7-BA13-5D2E0EFAD0A4}" type="slidenum">
              <a:rPr lang="en-US" smtClean="0"/>
              <a:t>‹#›</a:t>
            </a:fld>
            <a:endParaRPr lang="en-US" dirty="0"/>
          </a:p>
        </p:txBody>
      </p:sp>
    </p:spTree>
    <p:extLst>
      <p:ext uri="{BB962C8B-B14F-4D97-AF65-F5344CB8AC3E}">
        <p14:creationId xmlns:p14="http://schemas.microsoft.com/office/powerpoint/2010/main" val="72295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351B8-408F-4FC7-BA13-5D2E0EFAD0A4}" type="slidenum">
              <a:rPr lang="en-US" smtClean="0"/>
              <a:t>1</a:t>
            </a:fld>
            <a:endParaRPr lang="en-US" dirty="0"/>
          </a:p>
        </p:txBody>
      </p:sp>
    </p:spTree>
    <p:extLst>
      <p:ext uri="{BB962C8B-B14F-4D97-AF65-F5344CB8AC3E}">
        <p14:creationId xmlns:p14="http://schemas.microsoft.com/office/powerpoint/2010/main" val="311219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351B8-408F-4FC7-BA13-5D2E0EFAD0A4}" type="slidenum">
              <a:rPr lang="en-US" smtClean="0"/>
              <a:t>10</a:t>
            </a:fld>
            <a:endParaRPr lang="en-US" dirty="0"/>
          </a:p>
        </p:txBody>
      </p:sp>
    </p:spTree>
    <p:extLst>
      <p:ext uri="{BB962C8B-B14F-4D97-AF65-F5344CB8AC3E}">
        <p14:creationId xmlns:p14="http://schemas.microsoft.com/office/powerpoint/2010/main" val="307765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F91351B8-408F-4FC7-BA13-5D2E0EFAD0A4}" type="slidenum">
              <a:rPr lang="en-US" smtClean="0"/>
              <a:t>11</a:t>
            </a:fld>
            <a:endParaRPr lang="en-US" dirty="0"/>
          </a:p>
        </p:txBody>
      </p:sp>
    </p:spTree>
    <p:extLst>
      <p:ext uri="{BB962C8B-B14F-4D97-AF65-F5344CB8AC3E}">
        <p14:creationId xmlns:p14="http://schemas.microsoft.com/office/powerpoint/2010/main" val="1942796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12</a:t>
            </a:fld>
            <a:endParaRPr lang="en-US" dirty="0"/>
          </a:p>
        </p:txBody>
      </p:sp>
    </p:spTree>
    <p:extLst>
      <p:ext uri="{BB962C8B-B14F-4D97-AF65-F5344CB8AC3E}">
        <p14:creationId xmlns:p14="http://schemas.microsoft.com/office/powerpoint/2010/main" val="224911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Pace's I-90 Market Expansion Program aims to improve transit service and supportive infrastructure along the corridor between Randall Road and Rosemont. In December 2016, Pace launched its largest ever service expansion with the addition of six new routes, enhanced service on five routes, and the opening of the I-90/Randall Road Park-n-Ride Station. That was just the beginning. This summer Pace buses will be able to travel in the new transit-only Flex Lanes when congestion is present.</a:t>
            </a:r>
          </a:p>
          <a:p>
            <a:endParaRPr lang="en-US" dirty="0"/>
          </a:p>
        </p:txBody>
      </p:sp>
      <p:sp>
        <p:nvSpPr>
          <p:cNvPr id="4" name="Slide Number Placeholder 3"/>
          <p:cNvSpPr>
            <a:spLocks noGrp="1"/>
          </p:cNvSpPr>
          <p:nvPr>
            <p:ph type="sldNum" sz="quarter" idx="10"/>
          </p:nvPr>
        </p:nvSpPr>
        <p:spPr/>
        <p:txBody>
          <a:bodyPr/>
          <a:lstStyle/>
          <a:p>
            <a:fld id="{F91351B8-408F-4FC7-BA13-5D2E0EFAD0A4}" type="slidenum">
              <a:rPr lang="en-US" smtClean="0"/>
              <a:t>13</a:t>
            </a:fld>
            <a:endParaRPr lang="en-US" dirty="0"/>
          </a:p>
        </p:txBody>
      </p:sp>
    </p:spTree>
    <p:extLst>
      <p:ext uri="{BB962C8B-B14F-4D97-AF65-F5344CB8AC3E}">
        <p14:creationId xmlns:p14="http://schemas.microsoft.com/office/powerpoint/2010/main" val="105941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14</a:t>
            </a:fld>
            <a:endParaRPr lang="en-US" dirty="0"/>
          </a:p>
        </p:txBody>
      </p:sp>
    </p:spTree>
    <p:extLst>
      <p:ext uri="{BB962C8B-B14F-4D97-AF65-F5344CB8AC3E}">
        <p14:creationId xmlns:p14="http://schemas.microsoft.com/office/powerpoint/2010/main" val="655418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15</a:t>
            </a:fld>
            <a:endParaRPr lang="en-US" dirty="0"/>
          </a:p>
        </p:txBody>
      </p:sp>
    </p:spTree>
    <p:extLst>
      <p:ext uri="{BB962C8B-B14F-4D97-AF65-F5344CB8AC3E}">
        <p14:creationId xmlns:p14="http://schemas.microsoft.com/office/powerpoint/2010/main" val="4164183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16</a:t>
            </a:fld>
            <a:endParaRPr lang="en-US" dirty="0"/>
          </a:p>
        </p:txBody>
      </p:sp>
    </p:spTree>
    <p:extLst>
      <p:ext uri="{BB962C8B-B14F-4D97-AF65-F5344CB8AC3E}">
        <p14:creationId xmlns:p14="http://schemas.microsoft.com/office/powerpoint/2010/main" val="380230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17</a:t>
            </a:fld>
            <a:endParaRPr lang="en-US" dirty="0"/>
          </a:p>
        </p:txBody>
      </p:sp>
    </p:spTree>
    <p:extLst>
      <p:ext uri="{BB962C8B-B14F-4D97-AF65-F5344CB8AC3E}">
        <p14:creationId xmlns:p14="http://schemas.microsoft.com/office/powerpoint/2010/main" val="21115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523">
              <a:defRPr/>
            </a:pPr>
            <a:r>
              <a:rPr lang="en-US" dirty="0"/>
              <a:t>How should revenue be allocated?</a:t>
            </a:r>
          </a:p>
          <a:p>
            <a:r>
              <a:rPr lang="en-US" dirty="0"/>
              <a:t>CH2M team will investigate likely impacts on low-income communities from pricing strategies, especially if the</a:t>
            </a:r>
          </a:p>
          <a:p>
            <a:r>
              <a:rPr lang="en-US" dirty="0"/>
              <a:t>recommendations include pricing existing roadway capacity. The team will identify geographic zones</a:t>
            </a:r>
          </a:p>
          <a:p>
            <a:r>
              <a:rPr lang="en-US" dirty="0"/>
              <a:t>and impact areas based on income thresholds using socio-economic data available from CMAP along with</a:t>
            </a:r>
          </a:p>
          <a:p>
            <a:r>
              <a:rPr lang="en-US" dirty="0"/>
              <a:t>origin-destination patterns using the travel demand model. The team will use experiences from similar</a:t>
            </a:r>
          </a:p>
          <a:p>
            <a:r>
              <a:rPr lang="en-US" dirty="0"/>
              <a:t>studies such as the I-15 corridor study for Nevada DOT to investigate viability of discount programs for using</a:t>
            </a:r>
          </a:p>
          <a:p>
            <a:r>
              <a:rPr lang="en-US" dirty="0"/>
              <a:t>priced lanes based on vehicle registration and zip-codes for low-income communities. In addition, the team</a:t>
            </a:r>
          </a:p>
          <a:p>
            <a:r>
              <a:rPr lang="en-US" dirty="0"/>
              <a:t>will investigate incorporating enhanced transit service to include express bus service within the priced lane</a:t>
            </a:r>
          </a:p>
          <a:p>
            <a:r>
              <a:rPr lang="en-US" dirty="0"/>
              <a:t>or express light-rail service as a desirable and reliable transportation option.</a:t>
            </a:r>
          </a:p>
        </p:txBody>
      </p:sp>
      <p:sp>
        <p:nvSpPr>
          <p:cNvPr id="4" name="Slide Number Placeholder 3"/>
          <p:cNvSpPr>
            <a:spLocks noGrp="1"/>
          </p:cNvSpPr>
          <p:nvPr>
            <p:ph type="sldNum" sz="quarter" idx="10"/>
          </p:nvPr>
        </p:nvSpPr>
        <p:spPr/>
        <p:txBody>
          <a:bodyPr/>
          <a:lstStyle/>
          <a:p>
            <a:fld id="{F91351B8-408F-4FC7-BA13-5D2E0EFAD0A4}" type="slidenum">
              <a:rPr lang="en-US" smtClean="0"/>
              <a:t>18</a:t>
            </a:fld>
            <a:endParaRPr lang="en-US" dirty="0"/>
          </a:p>
        </p:txBody>
      </p:sp>
    </p:spTree>
    <p:extLst>
      <p:ext uri="{BB962C8B-B14F-4D97-AF65-F5344CB8AC3E}">
        <p14:creationId xmlns:p14="http://schemas.microsoft.com/office/powerpoint/2010/main" val="309669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19</a:t>
            </a:fld>
            <a:endParaRPr lang="en-US" dirty="0"/>
          </a:p>
        </p:txBody>
      </p:sp>
    </p:spTree>
    <p:extLst>
      <p:ext uri="{BB962C8B-B14F-4D97-AF65-F5344CB8AC3E}">
        <p14:creationId xmlns:p14="http://schemas.microsoft.com/office/powerpoint/2010/main" val="209958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351B8-408F-4FC7-BA13-5D2E0EFAD0A4}" type="slidenum">
              <a:rPr lang="en-US" smtClean="0"/>
              <a:t>2</a:t>
            </a:fld>
            <a:endParaRPr lang="en-US" dirty="0"/>
          </a:p>
        </p:txBody>
      </p:sp>
    </p:spTree>
    <p:extLst>
      <p:ext uri="{BB962C8B-B14F-4D97-AF65-F5344CB8AC3E}">
        <p14:creationId xmlns:p14="http://schemas.microsoft.com/office/powerpoint/2010/main" val="2027644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351B8-408F-4FC7-BA13-5D2E0EFAD0A4}" type="slidenum">
              <a:rPr lang="en-US" smtClean="0"/>
              <a:t>20</a:t>
            </a:fld>
            <a:endParaRPr lang="en-US" dirty="0"/>
          </a:p>
        </p:txBody>
      </p:sp>
    </p:spTree>
    <p:extLst>
      <p:ext uri="{BB962C8B-B14F-4D97-AF65-F5344CB8AC3E}">
        <p14:creationId xmlns:p14="http://schemas.microsoft.com/office/powerpoint/2010/main" val="273546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3</a:t>
            </a:fld>
            <a:endParaRPr lang="en-US" dirty="0"/>
          </a:p>
        </p:txBody>
      </p:sp>
    </p:spTree>
    <p:extLst>
      <p:ext uri="{BB962C8B-B14F-4D97-AF65-F5344CB8AC3E}">
        <p14:creationId xmlns:p14="http://schemas.microsoft.com/office/powerpoint/2010/main" val="98014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917C6B-51FE-4628-A406-EF7592179619}" type="slidenum">
              <a:rPr lang="en-US" smtClean="0"/>
              <a:t>4</a:t>
            </a:fld>
            <a:endParaRPr lang="en-US" dirty="0"/>
          </a:p>
        </p:txBody>
      </p:sp>
    </p:spTree>
    <p:extLst>
      <p:ext uri="{BB962C8B-B14F-4D97-AF65-F5344CB8AC3E}">
        <p14:creationId xmlns:p14="http://schemas.microsoft.com/office/powerpoint/2010/main" val="274481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351B8-408F-4FC7-BA13-5D2E0EFAD0A4}" type="slidenum">
              <a:rPr lang="en-US" smtClean="0"/>
              <a:t>5</a:t>
            </a:fld>
            <a:endParaRPr lang="en-US" dirty="0"/>
          </a:p>
        </p:txBody>
      </p:sp>
    </p:spTree>
    <p:extLst>
      <p:ext uri="{BB962C8B-B14F-4D97-AF65-F5344CB8AC3E}">
        <p14:creationId xmlns:p14="http://schemas.microsoft.com/office/powerpoint/2010/main" val="320283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6</a:t>
            </a:fld>
            <a:endParaRPr lang="en-US" dirty="0"/>
          </a:p>
        </p:txBody>
      </p:sp>
    </p:spTree>
    <p:extLst>
      <p:ext uri="{BB962C8B-B14F-4D97-AF65-F5344CB8AC3E}">
        <p14:creationId xmlns:p14="http://schemas.microsoft.com/office/powerpoint/2010/main" val="260565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7</a:t>
            </a:fld>
            <a:endParaRPr lang="en-US" dirty="0"/>
          </a:p>
        </p:txBody>
      </p:sp>
    </p:spTree>
    <p:extLst>
      <p:ext uri="{BB962C8B-B14F-4D97-AF65-F5344CB8AC3E}">
        <p14:creationId xmlns:p14="http://schemas.microsoft.com/office/powerpoint/2010/main" val="295643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351B8-408F-4FC7-BA13-5D2E0EFAD0A4}" type="slidenum">
              <a:rPr lang="en-US" smtClean="0"/>
              <a:t>8</a:t>
            </a:fld>
            <a:endParaRPr lang="en-US" dirty="0"/>
          </a:p>
        </p:txBody>
      </p:sp>
    </p:spTree>
    <p:extLst>
      <p:ext uri="{BB962C8B-B14F-4D97-AF65-F5344CB8AC3E}">
        <p14:creationId xmlns:p14="http://schemas.microsoft.com/office/powerpoint/2010/main" val="57857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351B8-408F-4FC7-BA13-5D2E0EFAD0A4}" type="slidenum">
              <a:rPr lang="en-US" smtClean="0"/>
              <a:t>9</a:t>
            </a:fld>
            <a:endParaRPr lang="en-US" dirty="0"/>
          </a:p>
        </p:txBody>
      </p:sp>
    </p:spTree>
    <p:extLst>
      <p:ext uri="{BB962C8B-B14F-4D97-AF65-F5344CB8AC3E}">
        <p14:creationId xmlns:p14="http://schemas.microsoft.com/office/powerpoint/2010/main" val="1629687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18786" y="357393"/>
            <a:ext cx="2465439" cy="160905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FC43CCC-FE2B-45A3-AD7B-961AA24A1C12}" type="slidenum">
              <a:rPr lang="en-US" smtClean="0"/>
              <a:t>‹#›</a:t>
            </a:fld>
            <a:endParaRPr lang="en-US" dirty="0"/>
          </a:p>
        </p:txBody>
      </p:sp>
    </p:spTree>
    <p:extLst>
      <p:ext uri="{BB962C8B-B14F-4D97-AF65-F5344CB8AC3E}">
        <p14:creationId xmlns:p14="http://schemas.microsoft.com/office/powerpoint/2010/main" val="414374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9FC43CCC-FE2B-45A3-AD7B-961AA24A1C12}" type="slidenum">
              <a:rPr lang="en-US" smtClean="0"/>
              <a:t>‹#›</a:t>
            </a:fld>
            <a:endParaRPr lang="en-US" dirty="0"/>
          </a:p>
        </p:txBody>
      </p:sp>
    </p:spTree>
    <p:extLst>
      <p:ext uri="{BB962C8B-B14F-4D97-AF65-F5344CB8AC3E}">
        <p14:creationId xmlns:p14="http://schemas.microsoft.com/office/powerpoint/2010/main" val="316699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922" y="1366684"/>
            <a:ext cx="6359628" cy="3156155"/>
          </a:xfrm>
        </p:spPr>
        <p:txBody>
          <a:bodyPr>
            <a:normAutofit/>
          </a:bodyPr>
          <a:lstStyle>
            <a:lvl1pPr>
              <a:defRPr sz="3200" i="1">
                <a:solidFill>
                  <a:srgbClr val="68829E"/>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rgbClr val="505160"/>
                </a:solidFill>
              </a:defRPr>
            </a:lvl1pPr>
          </a:lstStyle>
          <a:p>
            <a:fld id="{9FC43CCC-FE2B-45A3-AD7B-961AA24A1C12}" type="slidenum">
              <a:rPr lang="en-US" smtClean="0"/>
              <a:pPr/>
              <a:t>‹#›</a:t>
            </a:fld>
            <a:endParaRPr lang="en-US" dirty="0"/>
          </a:p>
        </p:txBody>
      </p:sp>
    </p:spTree>
    <p:extLst>
      <p:ext uri="{BB962C8B-B14F-4D97-AF65-F5344CB8AC3E}">
        <p14:creationId xmlns:p14="http://schemas.microsoft.com/office/powerpoint/2010/main" val="26876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C43CCC-FE2B-45A3-AD7B-961AA24A1C12}" type="slidenum">
              <a:rPr lang="en-US" smtClean="0"/>
              <a:t>‹#›</a:t>
            </a:fld>
            <a:endParaRPr lang="en-US" dirty="0"/>
          </a:p>
        </p:txBody>
      </p:sp>
    </p:spTree>
    <p:extLst>
      <p:ext uri="{BB962C8B-B14F-4D97-AF65-F5344CB8AC3E}">
        <p14:creationId xmlns:p14="http://schemas.microsoft.com/office/powerpoint/2010/main" val="26326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5974" y="0"/>
            <a:ext cx="8436078" cy="1229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35974" y="1501160"/>
            <a:ext cx="8436078" cy="47423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998726" y="6405513"/>
            <a:ext cx="2057400" cy="365125"/>
          </a:xfrm>
          <a:prstGeom prst="rect">
            <a:avLst/>
          </a:prstGeom>
        </p:spPr>
        <p:txBody>
          <a:bodyPr vert="horz" lIns="91440" tIns="45720" rIns="91440" bIns="45720" rtlCol="0" anchor="ctr"/>
          <a:lstStyle>
            <a:lvl1pPr algn="r">
              <a:defRPr sz="900">
                <a:solidFill>
                  <a:schemeClr val="bg1"/>
                </a:solidFill>
              </a:defRPr>
            </a:lvl1pPr>
          </a:lstStyle>
          <a:p>
            <a:fld id="{9FC43CCC-FE2B-45A3-AD7B-961AA24A1C12}" type="slidenum">
              <a:rPr lang="en-US" smtClean="0"/>
              <a:pPr/>
              <a:t>‹#›</a:t>
            </a:fld>
            <a:endParaRPr lang="en-US" dirty="0"/>
          </a:p>
        </p:txBody>
      </p:sp>
    </p:spTree>
    <p:extLst>
      <p:ext uri="{BB962C8B-B14F-4D97-AF65-F5344CB8AC3E}">
        <p14:creationId xmlns:p14="http://schemas.microsoft.com/office/powerpoint/2010/main" val="2411343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600"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2A313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5051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rgbClr val="68829E"/>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October 12, 2017</a:t>
            </a:r>
          </a:p>
          <a:p>
            <a:r>
              <a:rPr lang="en-US" dirty="0" smtClean="0"/>
              <a:t>Jesse A. Elam</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068" y="5853285"/>
            <a:ext cx="3657600" cy="847703"/>
          </a:xfrm>
          <a:prstGeom prst="rect">
            <a:avLst/>
          </a:prstGeom>
        </p:spPr>
      </p:pic>
    </p:spTree>
    <p:extLst>
      <p:ext uri="{BB962C8B-B14F-4D97-AF65-F5344CB8AC3E}">
        <p14:creationId xmlns:p14="http://schemas.microsoft.com/office/powerpoint/2010/main" val="21746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974" y="0"/>
            <a:ext cx="7481562" cy="1229033"/>
          </a:xfrm>
        </p:spPr>
        <p:txBody>
          <a:bodyPr/>
          <a:lstStyle/>
          <a:p>
            <a:r>
              <a:rPr lang="en-US" dirty="0" smtClean="0"/>
              <a:t>Corridor identification</a:t>
            </a:r>
            <a:endParaRPr lang="en-US" dirty="0"/>
          </a:p>
        </p:txBody>
      </p:sp>
      <p:sp>
        <p:nvSpPr>
          <p:cNvPr id="3" name="Slide Number Placeholder 2"/>
          <p:cNvSpPr>
            <a:spLocks noGrp="1"/>
          </p:cNvSpPr>
          <p:nvPr>
            <p:ph type="sldNum" sz="quarter" idx="12"/>
          </p:nvPr>
        </p:nvSpPr>
        <p:spPr/>
        <p:txBody>
          <a:bodyPr/>
          <a:lstStyle/>
          <a:p>
            <a:fld id="{9FC43CCC-FE2B-45A3-AD7B-961AA24A1C12}" type="slidenum">
              <a:rPr lang="en-US" smtClean="0"/>
              <a:pPr/>
              <a:t>10</a:t>
            </a:fld>
            <a:endParaRPr lang="en-US" dirty="0"/>
          </a:p>
        </p:txBody>
      </p:sp>
      <p:sp>
        <p:nvSpPr>
          <p:cNvPr id="8" name="TextBox 7"/>
          <p:cNvSpPr txBox="1"/>
          <p:nvPr/>
        </p:nvSpPr>
        <p:spPr>
          <a:xfrm>
            <a:off x="235974" y="1614790"/>
            <a:ext cx="4433562" cy="3847207"/>
          </a:xfrm>
          <a:prstGeom prst="rect">
            <a:avLst/>
          </a:prstGeom>
          <a:noFill/>
        </p:spPr>
        <p:txBody>
          <a:bodyPr wrap="square" rtlCol="0">
            <a:spAutoFit/>
          </a:bodyPr>
          <a:lstStyle/>
          <a:p>
            <a:pPr marL="174625" indent="-174625">
              <a:spcAft>
                <a:spcPts val="1200"/>
              </a:spcAft>
              <a:buFont typeface="Arial" panose="020B0604020202020204" pitchFamily="34" charset="0"/>
              <a:buChar char="•"/>
            </a:pPr>
            <a:r>
              <a:rPr lang="en-US" sz="2800" dirty="0" smtClean="0"/>
              <a:t> The first big lesson we’ve learned is that decades of insufficient funding have left the IDOT expressway system in need of improvements</a:t>
            </a:r>
            <a:r>
              <a:rPr lang="en-US" sz="2800" dirty="0"/>
              <a:t>. </a:t>
            </a:r>
            <a:endParaRPr lang="en-US" sz="2800" dirty="0" smtClean="0"/>
          </a:p>
          <a:p>
            <a:pPr marL="174625" indent="-174625">
              <a:spcAft>
                <a:spcPts val="1200"/>
              </a:spcAft>
              <a:buFont typeface="Arial" panose="020B0604020202020204" pitchFamily="34" charset="0"/>
              <a:buChar char="•"/>
            </a:pPr>
            <a:r>
              <a:rPr lang="en-US" sz="2800" dirty="0" smtClean="0"/>
              <a:t> Nearly everywhere.  </a:t>
            </a:r>
          </a:p>
          <a:p>
            <a:pPr marL="174625" indent="-174625">
              <a:spcAft>
                <a:spcPts val="1200"/>
              </a:spcAft>
              <a:buFont typeface="Arial" panose="020B0604020202020204" pitchFamily="34" charset="0"/>
              <a:buChar char="•"/>
            </a:pPr>
            <a:r>
              <a:rPr lang="en-US" sz="2800" dirty="0" smtClean="0"/>
              <a:t> Now.</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837" y="1441704"/>
            <a:ext cx="4114800" cy="5486400"/>
          </a:xfrm>
          <a:prstGeom prst="rect">
            <a:avLst/>
          </a:prstGeom>
        </p:spPr>
      </p:pic>
    </p:spTree>
    <p:extLst>
      <p:ext uri="{BB962C8B-B14F-4D97-AF65-F5344CB8AC3E}">
        <p14:creationId xmlns:p14="http://schemas.microsoft.com/office/powerpoint/2010/main" val="274038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 y="78378"/>
            <a:ext cx="4096947" cy="1158240"/>
          </a:xfrm>
        </p:spPr>
        <p:txBody>
          <a:bodyPr>
            <a:normAutofit/>
          </a:bodyPr>
          <a:lstStyle/>
          <a:p>
            <a:r>
              <a:rPr lang="en-US" dirty="0"/>
              <a:t>Managed lane network</a:t>
            </a:r>
          </a:p>
        </p:txBody>
      </p:sp>
      <p:sp>
        <p:nvSpPr>
          <p:cNvPr id="4" name="Slide Number Placeholder 3"/>
          <p:cNvSpPr>
            <a:spLocks noGrp="1"/>
          </p:cNvSpPr>
          <p:nvPr>
            <p:ph type="sldNum" sz="quarter" idx="12"/>
          </p:nvPr>
        </p:nvSpPr>
        <p:spPr/>
        <p:txBody>
          <a:bodyPr/>
          <a:lstStyle/>
          <a:p>
            <a:fld id="{9FC43CCC-FE2B-45A3-AD7B-961AA24A1C12}" type="slidenum">
              <a:rPr lang="en-US" smtClean="0"/>
              <a:t>11</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4" t="2750" r="5244" b="3091"/>
          <a:stretch/>
        </p:blipFill>
        <p:spPr>
          <a:xfrm>
            <a:off x="4169250" y="18855"/>
            <a:ext cx="4946469" cy="6760330"/>
          </a:xfrm>
          <a:prstGeom prst="rect">
            <a:avLst/>
          </a:prstGeom>
          <a:effectLst>
            <a:outerShdw blurRad="800100" dist="38100" dir="10800000" algn="r" rotWithShape="0">
              <a:prstClr val="black">
                <a:alpha val="40000"/>
              </a:prstClr>
            </a:outerShdw>
          </a:effectLst>
        </p:spPr>
      </p:pic>
      <p:sp>
        <p:nvSpPr>
          <p:cNvPr id="3" name="Rectangle 2"/>
          <p:cNvSpPr/>
          <p:nvPr/>
        </p:nvSpPr>
        <p:spPr>
          <a:xfrm>
            <a:off x="100584" y="1384771"/>
            <a:ext cx="4096947" cy="5016758"/>
          </a:xfrm>
          <a:prstGeom prst="rect">
            <a:avLst/>
          </a:prstGeom>
        </p:spPr>
        <p:txBody>
          <a:bodyPr wrap="square">
            <a:spAutoFit/>
          </a:bodyPr>
          <a:lstStyle/>
          <a:p>
            <a:pPr marL="285750" indent="-285750">
              <a:buFont typeface="Arial" panose="020B0604020202020204" pitchFamily="34" charset="0"/>
              <a:buChar char="•"/>
            </a:pPr>
            <a:r>
              <a:rPr lang="en-US" sz="1600" dirty="0"/>
              <a:t>Edens, Kennedy, Eisenhower, Stevenson, North Lake Shore Dr, South Lake Shore Dr</a:t>
            </a:r>
          </a:p>
          <a:p>
            <a:pPr marL="742950" lvl="1" indent="-285750">
              <a:buFont typeface="Wingdings" panose="05000000000000000000" pitchFamily="2" charset="2"/>
              <a:buChar char="v"/>
            </a:pPr>
            <a:r>
              <a:rPr lang="en-US" sz="1600" dirty="0" smtClean="0"/>
              <a:t>2-3 </a:t>
            </a:r>
            <a:r>
              <a:rPr lang="en-US" sz="1600" dirty="0"/>
              <a:t>ML + 2 or more GPL</a:t>
            </a:r>
          </a:p>
          <a:p>
            <a:pPr marL="742950" lvl="1" indent="-285750">
              <a:buFont typeface="Wingdings" panose="05000000000000000000" pitchFamily="2" charset="2"/>
              <a:buChar char="v"/>
            </a:pPr>
            <a:r>
              <a:rPr lang="en-US" sz="1600" dirty="0"/>
              <a:t>Painted buffer</a:t>
            </a:r>
          </a:p>
          <a:p>
            <a:pPr marL="742950" lvl="1" indent="-285750">
              <a:buFont typeface="Wingdings" panose="05000000000000000000" pitchFamily="2" charset="2"/>
              <a:buChar char="v"/>
            </a:pPr>
            <a:r>
              <a:rPr lang="en-US" sz="1600" dirty="0"/>
              <a:t>Includes transit</a:t>
            </a:r>
          </a:p>
          <a:p>
            <a:pPr marL="288925" indent="-285750">
              <a:buFont typeface="Arial" panose="020B0604020202020204" pitchFamily="34" charset="0"/>
              <a:buChar char="•"/>
            </a:pPr>
            <a:r>
              <a:rPr lang="en-US" sz="1600" dirty="0"/>
              <a:t>Dan Ryan</a:t>
            </a:r>
          </a:p>
          <a:p>
            <a:pPr marL="746125" lvl="1" indent="-285750">
              <a:buFont typeface="Wingdings" panose="05000000000000000000" pitchFamily="2" charset="2"/>
              <a:buChar char="v"/>
            </a:pPr>
            <a:r>
              <a:rPr lang="en-US" sz="1600" dirty="0"/>
              <a:t>Conversion of express lanes to managed lanes</a:t>
            </a:r>
          </a:p>
          <a:p>
            <a:pPr marL="288925" indent="-285750">
              <a:buFont typeface="Arial" panose="020B0604020202020204" pitchFamily="34" charset="0"/>
              <a:buChar char="•"/>
            </a:pPr>
            <a:r>
              <a:rPr lang="en-US" sz="1600" dirty="0"/>
              <a:t>I-80 </a:t>
            </a:r>
          </a:p>
          <a:p>
            <a:pPr marL="746125" lvl="1" indent="-285750">
              <a:buFont typeface="Wingdings" panose="05000000000000000000" pitchFamily="2" charset="2"/>
              <a:buChar char="v"/>
            </a:pPr>
            <a:r>
              <a:rPr lang="en-US" sz="1600" dirty="0"/>
              <a:t>1 truck lane &amp; 1 flex lane + 2 GPL</a:t>
            </a:r>
          </a:p>
          <a:p>
            <a:pPr marL="746125" lvl="1" indent="-285750">
              <a:buFont typeface="Wingdings" panose="05000000000000000000" pitchFamily="2" charset="2"/>
              <a:buChar char="v"/>
            </a:pPr>
            <a:r>
              <a:rPr lang="en-US" sz="1600" dirty="0"/>
              <a:t>Includes transit</a:t>
            </a:r>
          </a:p>
          <a:p>
            <a:pPr marL="288925" indent="-285750">
              <a:buFont typeface="Arial" panose="020B0604020202020204" pitchFamily="34" charset="0"/>
              <a:buChar char="•"/>
            </a:pPr>
            <a:r>
              <a:rPr lang="en-US" sz="1600" dirty="0"/>
              <a:t>I-294 Tri-state </a:t>
            </a:r>
          </a:p>
          <a:p>
            <a:pPr marL="746125" lvl="1" indent="-285750">
              <a:buFont typeface="Wingdings" panose="05000000000000000000" pitchFamily="2" charset="2"/>
              <a:buChar char="v"/>
            </a:pPr>
            <a:r>
              <a:rPr lang="en-US" sz="1600" dirty="0"/>
              <a:t>1 flex lane + 4 GPL</a:t>
            </a:r>
          </a:p>
          <a:p>
            <a:pPr marL="746125" lvl="1" indent="-285750">
              <a:buFont typeface="Wingdings" panose="05000000000000000000" pitchFamily="2" charset="2"/>
              <a:buChar char="v"/>
            </a:pPr>
            <a:r>
              <a:rPr lang="en-US" sz="1600" dirty="0"/>
              <a:t>Includes transit</a:t>
            </a:r>
          </a:p>
          <a:p>
            <a:pPr marL="288925" indent="-285750">
              <a:buFont typeface="Arial" panose="020B0604020202020204" pitchFamily="34" charset="0"/>
              <a:buChar char="•"/>
            </a:pPr>
            <a:r>
              <a:rPr lang="en-US" sz="1600" dirty="0"/>
              <a:t>I-190</a:t>
            </a:r>
          </a:p>
          <a:p>
            <a:pPr marL="746125" lvl="1" indent="-285750">
              <a:buFont typeface="Wingdings" panose="05000000000000000000" pitchFamily="2" charset="2"/>
              <a:buChar char="v"/>
            </a:pPr>
            <a:r>
              <a:rPr lang="en-US" sz="1600" dirty="0"/>
              <a:t>Shoulder riding</a:t>
            </a:r>
          </a:p>
          <a:p>
            <a:pPr marL="285750" indent="-285750">
              <a:buFont typeface="Arial" panose="020B0604020202020204" pitchFamily="34" charset="0"/>
              <a:buChar char="•"/>
            </a:pPr>
            <a:r>
              <a:rPr lang="en-US" sz="1600" dirty="0"/>
              <a:t>Additional bus on shoulder accommodations, including I-290, I-55 west of I-355, I-57, I-94</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13464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cross section for managed lanes</a:t>
            </a:r>
          </a:p>
        </p:txBody>
      </p:sp>
      <p:sp>
        <p:nvSpPr>
          <p:cNvPr id="3" name="Content Placeholder 2"/>
          <p:cNvSpPr>
            <a:spLocks noGrp="1"/>
          </p:cNvSpPr>
          <p:nvPr>
            <p:ph idx="1"/>
          </p:nvPr>
        </p:nvSpPr>
        <p:spPr>
          <a:xfrm>
            <a:off x="235973" y="1501160"/>
            <a:ext cx="8580035" cy="4742323"/>
          </a:xfrm>
        </p:spPr>
        <p:txBody>
          <a:bodyPr/>
          <a:lstStyle/>
          <a:p>
            <a:pPr lvl="0">
              <a:lnSpc>
                <a:spcPct val="80000"/>
              </a:lnSpc>
            </a:pPr>
            <a:r>
              <a:rPr lang="en-US" dirty="0"/>
              <a:t>Toll lane dynamically priced to improve corridor mobility</a:t>
            </a:r>
          </a:p>
          <a:p>
            <a:pPr lvl="0">
              <a:lnSpc>
                <a:spcPct val="80000"/>
              </a:lnSpc>
            </a:pPr>
            <a:r>
              <a:rPr lang="en-US" dirty="0"/>
              <a:t>General design</a:t>
            </a:r>
          </a:p>
          <a:p>
            <a:pPr lvl="1">
              <a:lnSpc>
                <a:spcPct val="80000"/>
              </a:lnSpc>
            </a:pPr>
            <a:r>
              <a:rPr lang="en-US" dirty="0"/>
              <a:t>Two managed lanes in each direction</a:t>
            </a:r>
          </a:p>
          <a:p>
            <a:pPr lvl="1">
              <a:lnSpc>
                <a:spcPct val="80000"/>
              </a:lnSpc>
            </a:pPr>
            <a:r>
              <a:rPr lang="en-US" dirty="0"/>
              <a:t>Separated from general purpose lanes by 4’ painted buffer</a:t>
            </a:r>
          </a:p>
          <a:p>
            <a:pPr lvl="1">
              <a:lnSpc>
                <a:spcPct val="80000"/>
              </a:lnSpc>
            </a:pPr>
            <a:r>
              <a:rPr lang="en-US" dirty="0"/>
              <a:t>Continuous access</a:t>
            </a:r>
          </a:p>
          <a:p>
            <a:pPr lvl="0">
              <a:lnSpc>
                <a:spcPct val="80000"/>
              </a:lnSpc>
            </a:pPr>
            <a:r>
              <a:rPr lang="en-US" dirty="0"/>
              <a:t>Actual lane configurations and dimensions to be determined by corridor; based on capacity needs, geometric constraints</a:t>
            </a:r>
          </a:p>
        </p:txBody>
      </p:sp>
      <p:sp>
        <p:nvSpPr>
          <p:cNvPr id="4" name="Slide Number Placeholder 3"/>
          <p:cNvSpPr>
            <a:spLocks noGrp="1"/>
          </p:cNvSpPr>
          <p:nvPr>
            <p:ph type="sldNum" sz="quarter" idx="12"/>
          </p:nvPr>
        </p:nvSpPr>
        <p:spPr/>
        <p:txBody>
          <a:bodyPr/>
          <a:lstStyle/>
          <a:p>
            <a:fld id="{9FC43CCC-FE2B-45A3-AD7B-961AA24A1C12}" type="slidenum">
              <a:rPr lang="en-US" smtClean="0"/>
              <a:t>12</a:t>
            </a:fld>
            <a:endParaRPr lang="en-US" dirty="0"/>
          </a:p>
        </p:txBody>
      </p:sp>
      <p:sp>
        <p:nvSpPr>
          <p:cNvPr id="5" name="TextBox 4"/>
          <p:cNvSpPr txBox="1"/>
          <p:nvPr/>
        </p:nvSpPr>
        <p:spPr>
          <a:xfrm>
            <a:off x="100584" y="6519672"/>
            <a:ext cx="1498060" cy="276999"/>
          </a:xfrm>
          <a:prstGeom prst="rect">
            <a:avLst/>
          </a:prstGeom>
          <a:noFill/>
        </p:spPr>
        <p:txBody>
          <a:bodyPr wrap="square" rtlCol="0">
            <a:spAutoFit/>
          </a:bodyPr>
          <a:lstStyle/>
          <a:p>
            <a:r>
              <a:rPr lang="en-US" sz="1200" dirty="0"/>
              <a:t>Marie</a:t>
            </a:r>
          </a:p>
        </p:txBody>
      </p:sp>
      <p:pic>
        <p:nvPicPr>
          <p:cNvPr id="6" name="Picture 5"/>
          <p:cNvPicPr>
            <a:picLocks noChangeAspect="1"/>
          </p:cNvPicPr>
          <p:nvPr/>
        </p:nvPicPr>
        <p:blipFill rotWithShape="1">
          <a:blip r:embed="rId3"/>
          <a:srcRect t="15806" b="978"/>
          <a:stretch/>
        </p:blipFill>
        <p:spPr>
          <a:xfrm>
            <a:off x="0" y="4533319"/>
            <a:ext cx="9144000" cy="2324681"/>
          </a:xfrm>
          <a:prstGeom prst="rect">
            <a:avLst/>
          </a:prstGeom>
        </p:spPr>
      </p:pic>
    </p:spTree>
    <p:extLst>
      <p:ext uri="{BB962C8B-B14F-4D97-AF65-F5344CB8AC3E}">
        <p14:creationId xmlns:p14="http://schemas.microsoft.com/office/powerpoint/2010/main" val="354789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0"/>
            <a:ext cx="8908026" cy="1229033"/>
          </a:xfrm>
        </p:spPr>
        <p:txBody>
          <a:bodyPr>
            <a:normAutofit/>
          </a:bodyPr>
          <a:lstStyle/>
          <a:p>
            <a:r>
              <a:rPr lang="en-US" dirty="0"/>
              <a:t>Transit </a:t>
            </a:r>
            <a:r>
              <a:rPr lang="en-US" dirty="0" smtClean="0"/>
              <a:t>improvements (introduction)</a:t>
            </a:r>
            <a:endParaRPr lang="en-US" dirty="0"/>
          </a:p>
        </p:txBody>
      </p:sp>
      <p:sp>
        <p:nvSpPr>
          <p:cNvPr id="3" name="Content Placeholder 2"/>
          <p:cNvSpPr>
            <a:spLocks noGrp="1"/>
          </p:cNvSpPr>
          <p:nvPr>
            <p:ph idx="1"/>
          </p:nvPr>
        </p:nvSpPr>
        <p:spPr>
          <a:xfrm>
            <a:off x="235973" y="1569254"/>
            <a:ext cx="4599795" cy="4836259"/>
          </a:xfrm>
        </p:spPr>
        <p:txBody>
          <a:bodyPr>
            <a:normAutofit/>
          </a:bodyPr>
          <a:lstStyle/>
          <a:p>
            <a:r>
              <a:rPr lang="en-US" dirty="0" smtClean="0"/>
              <a:t> Express bus, bus rapid transit, and bus-on-shoulder services on </a:t>
            </a:r>
            <a:r>
              <a:rPr lang="en-US" dirty="0" smtClean="0"/>
              <a:t>expressways </a:t>
            </a:r>
            <a:endParaRPr lang="en-US" dirty="0" smtClean="0"/>
          </a:p>
          <a:p>
            <a:r>
              <a:rPr lang="en-US" dirty="0" smtClean="0"/>
              <a:t>Enhanced infrastructure and service on existing rail lines</a:t>
            </a:r>
          </a:p>
          <a:p>
            <a:r>
              <a:rPr lang="en-US" dirty="0" smtClean="0"/>
              <a:t>Transit infrastructure and transit service funding from expressway toll and managed lane revenues</a:t>
            </a:r>
            <a:endParaRPr lang="en-US" dirty="0"/>
          </a:p>
        </p:txBody>
      </p:sp>
      <p:sp>
        <p:nvSpPr>
          <p:cNvPr id="4" name="Slide Number Placeholder 3"/>
          <p:cNvSpPr>
            <a:spLocks noGrp="1"/>
          </p:cNvSpPr>
          <p:nvPr>
            <p:ph type="sldNum" sz="quarter" idx="12"/>
          </p:nvPr>
        </p:nvSpPr>
        <p:spPr/>
        <p:txBody>
          <a:bodyPr/>
          <a:lstStyle/>
          <a:p>
            <a:fld id="{9FC43CCC-FE2B-45A3-AD7B-961AA24A1C12}" type="slidenum">
              <a:rPr lang="en-US" smtClean="0"/>
              <a:t>13</a:t>
            </a:fld>
            <a:endParaRPr lang="en-US"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718" t="1354" r="1685" b="1256"/>
          <a:stretch/>
        </p:blipFill>
        <p:spPr>
          <a:xfrm>
            <a:off x="5073162" y="1385596"/>
            <a:ext cx="4070838" cy="5472403"/>
          </a:xfrm>
          <a:prstGeom prst="rect">
            <a:avLst/>
          </a:prstGeom>
        </p:spPr>
      </p:pic>
    </p:spTree>
    <p:extLst>
      <p:ext uri="{BB962C8B-B14F-4D97-AF65-F5344CB8AC3E}">
        <p14:creationId xmlns:p14="http://schemas.microsoft.com/office/powerpoint/2010/main" val="44096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34" t="2553" r="2135" b="2650"/>
          <a:stretch/>
        </p:blipFill>
        <p:spPr>
          <a:xfrm>
            <a:off x="4386992" y="-694"/>
            <a:ext cx="4757008" cy="6360487"/>
          </a:xfrm>
          <a:prstGeom prst="rect">
            <a:avLst/>
          </a:prstGeom>
        </p:spPr>
      </p:pic>
      <p:sp>
        <p:nvSpPr>
          <p:cNvPr id="2" name="Title 1"/>
          <p:cNvSpPr>
            <a:spLocks noGrp="1"/>
          </p:cNvSpPr>
          <p:nvPr>
            <p:ph type="title"/>
          </p:nvPr>
        </p:nvSpPr>
        <p:spPr/>
        <p:txBody>
          <a:bodyPr/>
          <a:lstStyle/>
          <a:p>
            <a:r>
              <a:rPr lang="en-US" dirty="0"/>
              <a:t>Freight mobility</a:t>
            </a:r>
          </a:p>
        </p:txBody>
      </p:sp>
      <p:sp>
        <p:nvSpPr>
          <p:cNvPr id="4" name="Slide Number Placeholder 3"/>
          <p:cNvSpPr>
            <a:spLocks noGrp="1"/>
          </p:cNvSpPr>
          <p:nvPr>
            <p:ph type="sldNum" sz="quarter" idx="12"/>
          </p:nvPr>
        </p:nvSpPr>
        <p:spPr/>
        <p:txBody>
          <a:bodyPr/>
          <a:lstStyle/>
          <a:p>
            <a:fld id="{9FC43CCC-FE2B-45A3-AD7B-961AA24A1C12}" type="slidenum">
              <a:rPr lang="en-US" smtClean="0"/>
              <a:t>14</a:t>
            </a:fld>
            <a:endParaRPr lang="en-US" dirty="0"/>
          </a:p>
        </p:txBody>
      </p:sp>
      <p:sp>
        <p:nvSpPr>
          <p:cNvPr id="7" name="Content Placeholder 2"/>
          <p:cNvSpPr txBox="1">
            <a:spLocks/>
          </p:cNvSpPr>
          <p:nvPr/>
        </p:nvSpPr>
        <p:spPr>
          <a:xfrm>
            <a:off x="235974" y="1501160"/>
            <a:ext cx="3871077" cy="474232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rgbClr val="2A313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rgbClr val="50516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rgbClr val="68829E"/>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smtClean="0">
                <a:solidFill>
                  <a:schemeClr val="tx1"/>
                </a:solidFill>
              </a:rPr>
              <a:t>Provide </a:t>
            </a:r>
            <a:r>
              <a:rPr lang="en-US" sz="2400" dirty="0">
                <a:solidFill>
                  <a:schemeClr val="tx1"/>
                </a:solidFill>
              </a:rPr>
              <a:t>sustainable regional truck </a:t>
            </a:r>
            <a:r>
              <a:rPr lang="en-US" sz="2400" dirty="0" smtClean="0">
                <a:solidFill>
                  <a:schemeClr val="tx1"/>
                </a:solidFill>
              </a:rPr>
              <a:t>parking</a:t>
            </a:r>
          </a:p>
          <a:p>
            <a:r>
              <a:rPr lang="en-US" sz="2400" dirty="0" smtClean="0"/>
              <a:t>Improve </a:t>
            </a:r>
            <a:r>
              <a:rPr lang="en-US" sz="2400" dirty="0"/>
              <a:t>access to intermodal facilities</a:t>
            </a:r>
          </a:p>
          <a:p>
            <a:pPr lvl="1"/>
            <a:r>
              <a:rPr lang="en-US" sz="2000" dirty="0"/>
              <a:t>I-55 (Bedford Park, Kedzie/Pulaski)</a:t>
            </a:r>
          </a:p>
          <a:p>
            <a:pPr lvl="1"/>
            <a:r>
              <a:rPr lang="en-US" sz="2000" dirty="0"/>
              <a:t>I-294</a:t>
            </a:r>
          </a:p>
          <a:p>
            <a:r>
              <a:rPr lang="en-US" sz="2400" dirty="0" smtClean="0"/>
              <a:t>Truck platooning and truck lanes on the I-80 corridor</a:t>
            </a:r>
            <a:endParaRPr lang="en-US" sz="2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181" y="15260"/>
            <a:ext cx="1546827"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1401" y="15260"/>
            <a:ext cx="1215163" cy="1828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05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a:t>
            </a:r>
            <a:r>
              <a:rPr lang="en-US" dirty="0"/>
              <a:t>interchange operations </a:t>
            </a:r>
            <a:r>
              <a:rPr lang="en-US" dirty="0" smtClean="0"/>
              <a:t>at </a:t>
            </a:r>
            <a:r>
              <a:rPr lang="en-US" dirty="0"/>
              <a:t>major existing junctions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Existing</a:t>
            </a:r>
          </a:p>
          <a:p>
            <a:r>
              <a:rPr lang="en-US" dirty="0"/>
              <a:t>I-88/I-355</a:t>
            </a:r>
          </a:p>
          <a:p>
            <a:r>
              <a:rPr lang="en-US" dirty="0"/>
              <a:t>I-190/I-294/I-90/US 45 (near O’Hare)</a:t>
            </a:r>
          </a:p>
          <a:p>
            <a:endParaRPr lang="en-US" dirty="0"/>
          </a:p>
          <a:p>
            <a:pPr marL="0" indent="0">
              <a:buNone/>
            </a:pPr>
            <a:r>
              <a:rPr lang="en-US" dirty="0"/>
              <a:t>Phase I/Master Plan</a:t>
            </a:r>
          </a:p>
          <a:p>
            <a:r>
              <a:rPr lang="en-US" dirty="0"/>
              <a:t>I-290/I-294/I-88</a:t>
            </a:r>
          </a:p>
          <a:p>
            <a:r>
              <a:rPr lang="en-US" dirty="0"/>
              <a:t>I-55/I-294</a:t>
            </a:r>
          </a:p>
          <a:p>
            <a:r>
              <a:rPr lang="en-US" dirty="0"/>
              <a:t>I-55/I-80</a:t>
            </a:r>
          </a:p>
          <a:p>
            <a:endParaRPr lang="en-US" dirty="0"/>
          </a:p>
          <a:p>
            <a:pPr marL="0" indent="0">
              <a:buNone/>
            </a:pPr>
            <a:r>
              <a:rPr lang="en-US" dirty="0"/>
              <a:t>Phase II/III</a:t>
            </a:r>
          </a:p>
          <a:p>
            <a:r>
              <a:rPr lang="en-US" dirty="0"/>
              <a:t>I-90/I-94/I-290 (Jane Byrne Interchange)</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FC43CCC-FE2B-45A3-AD7B-961AA24A1C12}" type="slidenum">
              <a:rPr lang="en-US" smtClean="0"/>
              <a:t>15</a:t>
            </a:fld>
            <a:endParaRPr lang="en-US" dirty="0"/>
          </a:p>
        </p:txBody>
      </p:sp>
      <p:pic>
        <p:nvPicPr>
          <p:cNvPr id="5" name="Picture 4"/>
          <p:cNvPicPr>
            <a:picLocks noChangeAspect="1"/>
          </p:cNvPicPr>
          <p:nvPr/>
        </p:nvPicPr>
        <p:blipFill>
          <a:blip r:embed="rId3"/>
          <a:stretch>
            <a:fillRect/>
          </a:stretch>
        </p:blipFill>
        <p:spPr>
          <a:xfrm>
            <a:off x="5742984" y="2871625"/>
            <a:ext cx="3231510" cy="2420513"/>
          </a:xfrm>
          <a:prstGeom prst="rect">
            <a:avLst/>
          </a:prstGeom>
        </p:spPr>
      </p:pic>
    </p:spTree>
    <p:extLst>
      <p:ext uri="{BB962C8B-B14F-4D97-AF65-F5344CB8AC3E}">
        <p14:creationId xmlns:p14="http://schemas.microsoft.com/office/powerpoint/2010/main" val="100254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Policy framework</a:t>
            </a:r>
            <a:br>
              <a:rPr lang="en-US" dirty="0" smtClean="0"/>
            </a:br>
            <a:endParaRPr lang="en-US" dirty="0"/>
          </a:p>
        </p:txBody>
      </p:sp>
      <p:sp>
        <p:nvSpPr>
          <p:cNvPr id="4" name="Slide Number Placeholder 3"/>
          <p:cNvSpPr>
            <a:spLocks noGrp="1"/>
          </p:cNvSpPr>
          <p:nvPr>
            <p:ph type="sldNum" sz="quarter" idx="12"/>
          </p:nvPr>
        </p:nvSpPr>
        <p:spPr/>
        <p:txBody>
          <a:bodyPr/>
          <a:lstStyle/>
          <a:p>
            <a:fld id="{9FC43CCC-FE2B-45A3-AD7B-961AA24A1C12}" type="slidenum">
              <a:rPr lang="en-US" smtClean="0"/>
              <a:t>16</a:t>
            </a:fld>
            <a:endParaRPr lang="en-US" dirty="0"/>
          </a:p>
        </p:txBody>
      </p:sp>
    </p:spTree>
    <p:extLst>
      <p:ext uri="{BB962C8B-B14F-4D97-AF65-F5344CB8AC3E}">
        <p14:creationId xmlns:p14="http://schemas.microsoft.com/office/powerpoint/2010/main" val="11694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Full-scale </a:t>
            </a:r>
            <a:r>
              <a:rPr lang="en-US" dirty="0"/>
              <a:t>tolling</a:t>
            </a:r>
          </a:p>
        </p:txBody>
      </p:sp>
      <p:sp>
        <p:nvSpPr>
          <p:cNvPr id="5" name="Content Placeholder 4"/>
          <p:cNvSpPr>
            <a:spLocks noGrp="1"/>
          </p:cNvSpPr>
          <p:nvPr>
            <p:ph idx="1"/>
          </p:nvPr>
        </p:nvSpPr>
        <p:spPr>
          <a:xfrm>
            <a:off x="235974" y="1501160"/>
            <a:ext cx="3658449" cy="4742323"/>
          </a:xfrm>
        </p:spPr>
        <p:txBody>
          <a:bodyPr>
            <a:normAutofit/>
          </a:bodyPr>
          <a:lstStyle/>
          <a:p>
            <a:r>
              <a:rPr lang="en-US" dirty="0" smtClean="0"/>
              <a:t>Generate new revenues </a:t>
            </a:r>
            <a:r>
              <a:rPr lang="en-US" dirty="0" err="1" smtClean="0"/>
              <a:t>systemwide</a:t>
            </a:r>
            <a:endParaRPr lang="en-US" dirty="0"/>
          </a:p>
          <a:p>
            <a:r>
              <a:rPr lang="en-US" dirty="0" smtClean="0"/>
              <a:t>Variable pricing</a:t>
            </a:r>
            <a:endParaRPr lang="en-US" dirty="0"/>
          </a:p>
          <a:p>
            <a:r>
              <a:rPr lang="en-US" dirty="0"/>
              <a:t>Toll gantries </a:t>
            </a:r>
            <a:r>
              <a:rPr lang="en-US" dirty="0" smtClean="0"/>
              <a:t>along </a:t>
            </a:r>
            <a:r>
              <a:rPr lang="en-US" dirty="0"/>
              <a:t>mainline </a:t>
            </a:r>
            <a:r>
              <a:rPr lang="en-US" dirty="0" smtClean="0"/>
              <a:t>and on ramps </a:t>
            </a:r>
            <a:endParaRPr lang="en-US" dirty="0"/>
          </a:p>
          <a:p>
            <a:r>
              <a:rPr lang="en-US" dirty="0" smtClean="0"/>
              <a:t>All-electronic tolling </a:t>
            </a:r>
          </a:p>
          <a:p>
            <a:r>
              <a:rPr lang="en-US" dirty="0" smtClean="0"/>
              <a:t>Identify </a:t>
            </a:r>
            <a:r>
              <a:rPr lang="en-US" dirty="0"/>
              <a:t>lanes within corridors for </a:t>
            </a:r>
            <a:r>
              <a:rPr lang="en-US" dirty="0" smtClean="0"/>
              <a:t>automated/connected vehicles</a:t>
            </a:r>
            <a:endParaRPr lang="en-US" dirty="0"/>
          </a:p>
          <a:p>
            <a:endParaRPr lang="en-US" dirty="0"/>
          </a:p>
        </p:txBody>
      </p:sp>
      <p:sp>
        <p:nvSpPr>
          <p:cNvPr id="3" name="Slide Number Placeholder 2"/>
          <p:cNvSpPr>
            <a:spLocks noGrp="1"/>
          </p:cNvSpPr>
          <p:nvPr>
            <p:ph type="sldNum" sz="quarter" idx="12"/>
          </p:nvPr>
        </p:nvSpPr>
        <p:spPr/>
        <p:txBody>
          <a:bodyPr/>
          <a:lstStyle/>
          <a:p>
            <a:fld id="{9FC43CCC-FE2B-45A3-AD7B-961AA24A1C12}" type="slidenum">
              <a:rPr lang="en-US" smtClean="0"/>
              <a:pPr/>
              <a:t>17</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7672" y="0"/>
            <a:ext cx="5126328" cy="6858000"/>
          </a:xfrm>
          <a:prstGeom prst="rect">
            <a:avLst/>
          </a:prstGeom>
          <a:effectLst>
            <a:outerShdw blurRad="800100" dist="38100" dir="10800000" algn="r" rotWithShape="0">
              <a:prstClr val="black">
                <a:alpha val="40000"/>
              </a:prstClr>
            </a:outerShdw>
          </a:effectLst>
        </p:spPr>
      </p:pic>
    </p:spTree>
    <p:extLst>
      <p:ext uri="{BB962C8B-B14F-4D97-AF65-F5344CB8AC3E}">
        <p14:creationId xmlns:p14="http://schemas.microsoft.com/office/powerpoint/2010/main" val="35900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Policy </a:t>
            </a:r>
            <a:r>
              <a:rPr lang="en-US" dirty="0" smtClean="0"/>
              <a:t>framework</a:t>
            </a:r>
            <a:endParaRPr lang="en-US" dirty="0"/>
          </a:p>
        </p:txBody>
      </p:sp>
      <p:sp>
        <p:nvSpPr>
          <p:cNvPr id="5" name="Content Placeholder 4"/>
          <p:cNvSpPr>
            <a:spLocks noGrp="1"/>
          </p:cNvSpPr>
          <p:nvPr>
            <p:ph idx="1"/>
          </p:nvPr>
        </p:nvSpPr>
        <p:spPr/>
        <p:txBody>
          <a:bodyPr>
            <a:normAutofit/>
          </a:bodyPr>
          <a:lstStyle/>
          <a:p>
            <a:r>
              <a:rPr lang="en-US" dirty="0" smtClean="0"/>
              <a:t> Coordinated </a:t>
            </a:r>
            <a:r>
              <a:rPr lang="en-US" dirty="0"/>
              <a:t>operations – e.g., tolling/pricing, transportation management centers, incident management, emergency services</a:t>
            </a:r>
          </a:p>
          <a:p>
            <a:r>
              <a:rPr lang="en-US" dirty="0" smtClean="0"/>
              <a:t>Shared </a:t>
            </a:r>
            <a:r>
              <a:rPr lang="en-US" dirty="0"/>
              <a:t>revenue – use of revenues to support </a:t>
            </a:r>
            <a:r>
              <a:rPr lang="en-US" dirty="0" smtClean="0"/>
              <a:t>roads, transit capital, and transit operations</a:t>
            </a:r>
          </a:p>
          <a:p>
            <a:r>
              <a:rPr lang="en-US" dirty="0"/>
              <a:t>Exploring a sliding-scale toll discount program for individuals based on need</a:t>
            </a:r>
          </a:p>
        </p:txBody>
      </p:sp>
      <p:sp>
        <p:nvSpPr>
          <p:cNvPr id="3" name="Slide Number Placeholder 2"/>
          <p:cNvSpPr>
            <a:spLocks noGrp="1"/>
          </p:cNvSpPr>
          <p:nvPr>
            <p:ph type="sldNum" sz="quarter" idx="12"/>
          </p:nvPr>
        </p:nvSpPr>
        <p:spPr/>
        <p:txBody>
          <a:bodyPr/>
          <a:lstStyle/>
          <a:p>
            <a:fld id="{9FC43CCC-FE2B-45A3-AD7B-961AA24A1C12}" type="slidenum">
              <a:rPr lang="en-US" smtClean="0"/>
              <a:pPr/>
              <a:t>18</a:t>
            </a:fld>
            <a:endParaRPr lang="en-US" dirty="0"/>
          </a:p>
        </p:txBody>
      </p:sp>
    </p:spTree>
    <p:extLst>
      <p:ext uri="{BB962C8B-B14F-4D97-AF65-F5344CB8AC3E}">
        <p14:creationId xmlns:p14="http://schemas.microsoft.com/office/powerpoint/2010/main" val="10994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2050 coordination</a:t>
            </a:r>
            <a:endParaRPr lang="en-US" dirty="0"/>
          </a:p>
        </p:txBody>
      </p:sp>
      <p:sp>
        <p:nvSpPr>
          <p:cNvPr id="3" name="Content Placeholder 2"/>
          <p:cNvSpPr>
            <a:spLocks noGrp="1"/>
          </p:cNvSpPr>
          <p:nvPr>
            <p:ph idx="1"/>
          </p:nvPr>
        </p:nvSpPr>
        <p:spPr/>
        <p:txBody>
          <a:bodyPr>
            <a:normAutofit lnSpcReduction="10000"/>
          </a:bodyPr>
          <a:lstStyle/>
          <a:p>
            <a:pPr lvl="0"/>
            <a:r>
              <a:rPr lang="en-US" dirty="0"/>
              <a:t>The ON TO 2050 comprehensive regional plan must meet federal standards of “fiscal constraint.”</a:t>
            </a:r>
          </a:p>
          <a:p>
            <a:pPr lvl="0"/>
            <a:r>
              <a:rPr lang="en-US" dirty="0"/>
              <a:t>Similarly constraining the Expressway Vision would defeat the purpose -- it must be expansive. </a:t>
            </a:r>
          </a:p>
          <a:p>
            <a:pPr lvl="0"/>
            <a:r>
              <a:rPr lang="en-US" dirty="0"/>
              <a:t>CMAP's process to develop the Expressway Vision is distinct from but complements the agency's concurrent development of ON TO 2050. </a:t>
            </a:r>
          </a:p>
          <a:p>
            <a:pPr lvl="0"/>
            <a:r>
              <a:rPr lang="en-US" dirty="0"/>
              <a:t>The draft Expressway Vision will be available for stakeholder and public engagement in April 2018.</a:t>
            </a:r>
          </a:p>
          <a:p>
            <a:pPr lvl="0"/>
            <a:r>
              <a:rPr lang="en-US" dirty="0"/>
              <a:t>The draft ON TO 2050 plan will be issued for public comment in June 2018, followed by adoption in October.</a:t>
            </a:r>
          </a:p>
        </p:txBody>
      </p:sp>
      <p:sp>
        <p:nvSpPr>
          <p:cNvPr id="4" name="Slide Number Placeholder 3"/>
          <p:cNvSpPr>
            <a:spLocks noGrp="1"/>
          </p:cNvSpPr>
          <p:nvPr>
            <p:ph type="sldNum" sz="quarter" idx="12"/>
          </p:nvPr>
        </p:nvSpPr>
        <p:spPr/>
        <p:txBody>
          <a:bodyPr/>
          <a:lstStyle/>
          <a:p>
            <a:fld id="{9FC43CCC-FE2B-45A3-AD7B-961AA24A1C12}" type="slidenum">
              <a:rPr lang="en-US" smtClean="0"/>
              <a:t>19</a:t>
            </a:fld>
            <a:endParaRPr lang="en-US" dirty="0"/>
          </a:p>
        </p:txBody>
      </p:sp>
    </p:spTree>
    <p:extLst>
      <p:ext uri="{BB962C8B-B14F-4D97-AF65-F5344CB8AC3E}">
        <p14:creationId xmlns:p14="http://schemas.microsoft.com/office/powerpoint/2010/main" val="87414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429" y="1366684"/>
            <a:ext cx="6704260" cy="3156155"/>
          </a:xfrm>
        </p:spPr>
        <p:txBody>
          <a:bodyPr/>
          <a:lstStyle/>
          <a:p>
            <a:r>
              <a:rPr lang="en-US" dirty="0"/>
              <a:t>P</a:t>
            </a:r>
            <a:r>
              <a:rPr lang="en-US" dirty="0" smtClean="0"/>
              <a:t>roject purpose and overview: </a:t>
            </a:r>
            <a:br>
              <a:rPr lang="en-US" dirty="0" smtClean="0"/>
            </a:br>
            <a:r>
              <a:rPr lang="en-US" dirty="0" smtClean="0"/>
              <a:t>Why CMAP is developing the Vision</a:t>
            </a:r>
            <a:br>
              <a:rPr lang="en-US" dirty="0" smtClean="0"/>
            </a:br>
            <a:endParaRPr lang="en-US" dirty="0"/>
          </a:p>
        </p:txBody>
      </p:sp>
      <p:sp>
        <p:nvSpPr>
          <p:cNvPr id="5" name="Slide Number Placeholder 4"/>
          <p:cNvSpPr>
            <a:spLocks noGrp="1"/>
          </p:cNvSpPr>
          <p:nvPr>
            <p:ph type="sldNum" sz="quarter" idx="12"/>
          </p:nvPr>
        </p:nvSpPr>
        <p:spPr/>
        <p:txBody>
          <a:bodyPr/>
          <a:lstStyle/>
          <a:p>
            <a:fld id="{9FC43CCC-FE2B-45A3-AD7B-961AA24A1C12}" type="slidenum">
              <a:rPr lang="en-US" smtClean="0"/>
              <a:pPr/>
              <a:t>2</a:t>
            </a:fld>
            <a:endParaRPr lang="en-US" dirty="0"/>
          </a:p>
        </p:txBody>
      </p:sp>
    </p:spTree>
    <p:extLst>
      <p:ext uri="{BB962C8B-B14F-4D97-AF65-F5344CB8AC3E}">
        <p14:creationId xmlns:p14="http://schemas.microsoft.com/office/powerpoint/2010/main" val="672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October 12, </a:t>
            </a:r>
            <a:r>
              <a:rPr lang="en-US" dirty="0"/>
              <a:t>2017</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068" y="5853285"/>
            <a:ext cx="3657600" cy="847703"/>
          </a:xfrm>
          <a:prstGeom prst="rect">
            <a:avLst/>
          </a:prstGeom>
        </p:spPr>
      </p:pic>
    </p:spTree>
    <p:extLst>
      <p:ext uri="{BB962C8B-B14F-4D97-AF65-F5344CB8AC3E}">
        <p14:creationId xmlns:p14="http://schemas.microsoft.com/office/powerpoint/2010/main" val="193880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Project purpose and overview</a:t>
            </a:r>
            <a:endParaRPr lang="en-US" b="1" dirty="0"/>
          </a:p>
        </p:txBody>
      </p:sp>
      <p:sp>
        <p:nvSpPr>
          <p:cNvPr id="3" name="Content Placeholder 2"/>
          <p:cNvSpPr>
            <a:spLocks noGrp="1"/>
          </p:cNvSpPr>
          <p:nvPr>
            <p:ph idx="1"/>
          </p:nvPr>
        </p:nvSpPr>
        <p:spPr>
          <a:xfrm>
            <a:off x="235974" y="1476222"/>
            <a:ext cx="8436078" cy="4742323"/>
          </a:xfrm>
        </p:spPr>
        <p:txBody>
          <a:bodyPr>
            <a:normAutofit lnSpcReduction="10000"/>
          </a:bodyPr>
          <a:lstStyle/>
          <a:p>
            <a:pPr marL="0" indent="0">
              <a:buNone/>
            </a:pPr>
            <a:r>
              <a:rPr lang="en-US" sz="3200" b="1" dirty="0"/>
              <a:t>P</a:t>
            </a:r>
            <a:r>
              <a:rPr lang="en-US" sz="3200" b="1" dirty="0" smtClean="0"/>
              <a:t>urpose</a:t>
            </a:r>
            <a:r>
              <a:rPr lang="en-US" sz="3200" b="1" dirty="0"/>
              <a:t>: </a:t>
            </a:r>
            <a:r>
              <a:rPr lang="en-US" sz="3200" dirty="0" smtClean="0"/>
              <a:t>Create a bold, multimodal, multijurisdictional vision </a:t>
            </a:r>
            <a:r>
              <a:rPr lang="en-US" sz="3200" dirty="0"/>
              <a:t>for the northeastern Illinois expressway </a:t>
            </a:r>
            <a:r>
              <a:rPr lang="en-US" sz="3200" dirty="0" smtClean="0"/>
              <a:t>system</a:t>
            </a:r>
          </a:p>
          <a:p>
            <a:pPr marL="0" indent="0">
              <a:buNone/>
            </a:pPr>
            <a:r>
              <a:rPr lang="en-US" sz="3200" b="1" dirty="0" smtClean="0"/>
              <a:t>Objectives: </a:t>
            </a:r>
          </a:p>
          <a:p>
            <a:r>
              <a:rPr lang="en-US" sz="3200" dirty="0" smtClean="0"/>
              <a:t> Chart </a:t>
            </a:r>
            <a:r>
              <a:rPr lang="en-US" sz="3200" dirty="0"/>
              <a:t>a </a:t>
            </a:r>
            <a:r>
              <a:rPr lang="en-US" sz="3200" dirty="0" smtClean="0"/>
              <a:t>course </a:t>
            </a:r>
            <a:r>
              <a:rPr lang="en-US" sz="3200" dirty="0"/>
              <a:t>for the </a:t>
            </a:r>
            <a:r>
              <a:rPr lang="en-US" sz="3200" dirty="0" smtClean="0"/>
              <a:t>system to guide future IDOT and Tollway capital programs and operating policies, to address the most intractable congestion, and to provide game-changing mass transit options.</a:t>
            </a:r>
          </a:p>
          <a:p>
            <a:r>
              <a:rPr lang="en-US" sz="3200" dirty="0" smtClean="0"/>
              <a:t> Inform </a:t>
            </a:r>
            <a:r>
              <a:rPr lang="en-US" sz="3200" i="1" dirty="0"/>
              <a:t>ON TO 2050</a:t>
            </a:r>
            <a:r>
              <a:rPr lang="en-US" sz="3200" dirty="0"/>
              <a:t>, the region’s long-term comprehensive plan development process.</a:t>
            </a:r>
          </a:p>
          <a:p>
            <a:endParaRPr lang="en-US" sz="3200" dirty="0" smtClean="0"/>
          </a:p>
          <a:p>
            <a:pPr marL="0" indent="0">
              <a:buNone/>
            </a:pPr>
            <a:endParaRPr lang="en-US" sz="3200" dirty="0"/>
          </a:p>
        </p:txBody>
      </p:sp>
    </p:spTree>
    <p:extLst>
      <p:ext uri="{BB962C8B-B14F-4D97-AF65-F5344CB8AC3E}">
        <p14:creationId xmlns:p14="http://schemas.microsoft.com/office/powerpoint/2010/main" val="11645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Project Schedule</a:t>
            </a:r>
            <a:endParaRPr lang="en-US" sz="4000" b="1" dirty="0"/>
          </a:p>
        </p:txBody>
      </p:sp>
      <p:graphicFrame>
        <p:nvGraphicFramePr>
          <p:cNvPr id="4" name="Table 3"/>
          <p:cNvGraphicFramePr>
            <a:graphicFrameLocks noGrp="1"/>
          </p:cNvGraphicFramePr>
          <p:nvPr>
            <p:extLst/>
          </p:nvPr>
        </p:nvGraphicFramePr>
        <p:xfrm>
          <a:off x="219348" y="1418030"/>
          <a:ext cx="8733459" cy="4907280"/>
        </p:xfrm>
        <a:graphic>
          <a:graphicData uri="http://schemas.openxmlformats.org/drawingml/2006/table">
            <a:tbl>
              <a:tblPr firstRow="1" bandRow="1">
                <a:tableStyleId>{10A1B5D5-9B99-4C35-A422-299274C87663}</a:tableStyleId>
              </a:tblPr>
              <a:tblGrid>
                <a:gridCol w="2603243">
                  <a:extLst>
                    <a:ext uri="{9D8B030D-6E8A-4147-A177-3AD203B41FA5}">
                      <a16:colId xmlns="" xmlns:a16="http://schemas.microsoft.com/office/drawing/2014/main" val="20000"/>
                    </a:ext>
                  </a:extLst>
                </a:gridCol>
                <a:gridCol w="6130216">
                  <a:extLst>
                    <a:ext uri="{9D8B030D-6E8A-4147-A177-3AD203B41FA5}">
                      <a16:colId xmlns=""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Time</a:t>
                      </a:r>
                      <a:endParaRPr lang="en-US" sz="2800" b="0" kern="1200" dirty="0">
                        <a:solidFill>
                          <a:schemeClr val="dk1"/>
                        </a:solidFill>
                        <a:latin typeface="+mn-lt"/>
                        <a:ea typeface="+mn-ea"/>
                        <a:cs typeface="+mn-cs"/>
                      </a:endParaRP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solidFill>
                      <a:srgbClr val="97AC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Activities</a:t>
                      </a:r>
                      <a:endParaRPr lang="en-US" sz="2800" b="0" kern="1200" dirty="0" smtClean="0">
                        <a:solidFill>
                          <a:schemeClr val="dk1"/>
                        </a:solidFill>
                        <a:latin typeface="+mn-lt"/>
                        <a:ea typeface="+mn-ea"/>
                        <a:cs typeface="+mn-cs"/>
                      </a:endParaRP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solidFill>
                      <a:srgbClr val="97AC48"/>
                    </a:solidFill>
                  </a:tcPr>
                </a:tc>
                <a:extLst>
                  <a:ext uri="{0D108BD9-81ED-4DB2-BD59-A6C34878D82A}">
                    <a16:rowId xmlns="" xmlns:a16="http://schemas.microsoft.com/office/drawing/2014/main" val="1581288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Spring, 2017</a:t>
                      </a:r>
                      <a:endParaRPr lang="en-US" sz="2800" b="0" kern="1200" dirty="0">
                        <a:solidFill>
                          <a:schemeClr val="dk1"/>
                        </a:solidFill>
                        <a:latin typeface="+mn-lt"/>
                        <a:ea typeface="+mn-ea"/>
                        <a:cs typeface="+mn-cs"/>
                      </a:endParaRP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Project goals, committee engagement</a:t>
                      </a:r>
                      <a:endParaRPr lang="en-US" sz="2800" b="0" kern="1200" dirty="0" smtClean="0">
                        <a:solidFill>
                          <a:schemeClr val="dk1"/>
                        </a:solidFill>
                        <a:latin typeface="+mn-lt"/>
                        <a:ea typeface="+mn-ea"/>
                        <a:cs typeface="+mn-cs"/>
                      </a:endParaRP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Summer,</a:t>
                      </a:r>
                      <a:r>
                        <a:rPr lang="en-US" sz="2800" baseline="0" dirty="0" smtClean="0"/>
                        <a:t> 2017</a:t>
                      </a:r>
                      <a:endParaRPr lang="en-US" sz="2800" dirty="0" smtClean="0"/>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Consultant start,</a:t>
                      </a:r>
                      <a:r>
                        <a:rPr lang="en-US" sz="2800" baseline="0" dirty="0" smtClean="0"/>
                        <a:t> t</a:t>
                      </a:r>
                      <a:r>
                        <a:rPr lang="en-US" sz="2800" dirty="0" smtClean="0"/>
                        <a:t>rends/strategies</a:t>
                      </a: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extLst>
                  <a:ext uri="{0D108BD9-81ED-4DB2-BD59-A6C34878D82A}">
                    <a16:rowId xmlns="" xmlns:a16="http://schemas.microsoft.com/office/drawing/2014/main" val="1750158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Fall,</a:t>
                      </a:r>
                      <a:r>
                        <a:rPr lang="en-US" sz="2800" baseline="0" dirty="0" smtClean="0"/>
                        <a:t> 2017</a:t>
                      </a:r>
                      <a:endParaRPr lang="en-US" sz="2800" dirty="0" smtClean="0"/>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Corridor recommendations, committee and stakeholder engagement</a:t>
                      </a: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extLst>
                  <a:ext uri="{0D108BD9-81ED-4DB2-BD59-A6C34878D82A}">
                    <a16:rowId xmlns="" xmlns:a16="http://schemas.microsoft.com/office/drawing/2014/main" val="14806917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Winter, </a:t>
                      </a:r>
                      <a:r>
                        <a:rPr lang="en-US" sz="2800" baseline="0" dirty="0" smtClean="0"/>
                        <a:t>2018</a:t>
                      </a:r>
                      <a:endParaRPr lang="en-US" sz="2800" dirty="0" smtClean="0"/>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Stakeholder</a:t>
                      </a:r>
                      <a:r>
                        <a:rPr lang="en-US" sz="2800" baseline="0" dirty="0" smtClean="0"/>
                        <a:t>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ON</a:t>
                      </a:r>
                      <a:r>
                        <a:rPr lang="en-US" sz="2800" baseline="0" dirty="0" smtClean="0"/>
                        <a:t> TO 2050 coordination</a:t>
                      </a:r>
                      <a:endParaRPr lang="en-US" sz="2800" dirty="0" smtClean="0"/>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extLst>
                  <a:ext uri="{0D108BD9-81ED-4DB2-BD59-A6C34878D82A}">
                    <a16:rowId xmlns="" xmlns:a16="http://schemas.microsoft.com/office/drawing/2014/main" val="33405757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April, 2018</a:t>
                      </a: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Draft Vision, committee and public engagement</a:t>
                      </a:r>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extLst>
                  <a:ext uri="{0D108BD9-81ED-4DB2-BD59-A6C34878D82A}">
                    <a16:rowId xmlns="" xmlns:a16="http://schemas.microsoft.com/office/drawing/2014/main" val="2771155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May,</a:t>
                      </a:r>
                      <a:r>
                        <a:rPr lang="en-US" sz="2800" baseline="0" dirty="0" smtClean="0"/>
                        <a:t> 2018</a:t>
                      </a:r>
                      <a:endParaRPr lang="en-US" sz="2800" dirty="0" smtClean="0"/>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Final</a:t>
                      </a:r>
                      <a:r>
                        <a:rPr lang="en-US" sz="2800" baseline="0" dirty="0" smtClean="0"/>
                        <a:t> deliverables due</a:t>
                      </a:r>
                      <a:endParaRPr lang="en-US" sz="2800" dirty="0" smtClean="0"/>
                    </a:p>
                  </a:txBody>
                  <a:tcPr>
                    <a:lnL w="12700" cap="flat" cmpd="sng" algn="ctr">
                      <a:solidFill>
                        <a:srgbClr val="97AC48"/>
                      </a:solidFill>
                      <a:prstDash val="solid"/>
                      <a:round/>
                      <a:headEnd type="none" w="med" len="med"/>
                      <a:tailEnd type="none" w="med" len="med"/>
                    </a:lnL>
                    <a:lnR w="12700" cap="flat" cmpd="sng" algn="ctr">
                      <a:solidFill>
                        <a:srgbClr val="97AC48"/>
                      </a:solidFill>
                      <a:prstDash val="solid"/>
                      <a:round/>
                      <a:headEnd type="none" w="med" len="med"/>
                      <a:tailEnd type="none" w="med" len="med"/>
                    </a:lnR>
                    <a:lnT w="12700" cap="flat" cmpd="sng" algn="ctr">
                      <a:solidFill>
                        <a:srgbClr val="97AC48"/>
                      </a:solidFill>
                      <a:prstDash val="solid"/>
                      <a:round/>
                      <a:headEnd type="none" w="med" len="med"/>
                      <a:tailEnd type="none" w="med" len="med"/>
                    </a:lnT>
                    <a:lnB w="12700" cap="flat" cmpd="sng" algn="ctr">
                      <a:solidFill>
                        <a:srgbClr val="97AC48"/>
                      </a:solidFill>
                      <a:prstDash val="solid"/>
                      <a:round/>
                      <a:headEnd type="none" w="med" len="med"/>
                      <a:tailEnd type="none" w="med" len="med"/>
                    </a:lnB>
                    <a:noFill/>
                  </a:tcPr>
                </a:tc>
                <a:extLst>
                  <a:ext uri="{0D108BD9-81ED-4DB2-BD59-A6C34878D82A}">
                    <a16:rowId xmlns="" xmlns:a16="http://schemas.microsoft.com/office/drawing/2014/main" val="1070754929"/>
                  </a:ext>
                </a:extLst>
              </a:tr>
            </a:tbl>
          </a:graphicData>
        </a:graphic>
      </p:graphicFrame>
    </p:spTree>
    <p:extLst>
      <p:ext uri="{BB962C8B-B14F-4D97-AF65-F5344CB8AC3E}">
        <p14:creationId xmlns:p14="http://schemas.microsoft.com/office/powerpoint/2010/main" val="318383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429" y="1366684"/>
            <a:ext cx="6704260" cy="3156155"/>
          </a:xfrm>
        </p:spPr>
        <p:txBody>
          <a:bodyPr/>
          <a:lstStyle/>
          <a:p>
            <a:r>
              <a:rPr lang="en-US" dirty="0"/>
              <a:t>P</a:t>
            </a:r>
            <a:r>
              <a:rPr lang="en-US" dirty="0" smtClean="0"/>
              <a:t>roject goals:</a:t>
            </a:r>
            <a:br>
              <a:rPr lang="en-US" dirty="0" smtClean="0"/>
            </a:br>
            <a:r>
              <a:rPr lang="en-US" dirty="0" smtClean="0"/>
              <a:t>What the Vision will accomplish</a:t>
            </a:r>
            <a:endParaRPr lang="en-US" dirty="0"/>
          </a:p>
        </p:txBody>
      </p:sp>
      <p:sp>
        <p:nvSpPr>
          <p:cNvPr id="5" name="Slide Number Placeholder 4"/>
          <p:cNvSpPr>
            <a:spLocks noGrp="1"/>
          </p:cNvSpPr>
          <p:nvPr>
            <p:ph type="sldNum" sz="quarter" idx="12"/>
          </p:nvPr>
        </p:nvSpPr>
        <p:spPr/>
        <p:txBody>
          <a:bodyPr/>
          <a:lstStyle/>
          <a:p>
            <a:fld id="{9FC43CCC-FE2B-45A3-AD7B-961AA24A1C12}" type="slidenum">
              <a:rPr lang="en-US" smtClean="0"/>
              <a:pPr/>
              <a:t>5</a:t>
            </a:fld>
            <a:endParaRPr lang="en-US" dirty="0"/>
          </a:p>
        </p:txBody>
      </p:sp>
    </p:spTree>
    <p:extLst>
      <p:ext uri="{BB962C8B-B14F-4D97-AF65-F5344CB8AC3E}">
        <p14:creationId xmlns:p14="http://schemas.microsoft.com/office/powerpoint/2010/main" val="162331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 </a:t>
            </a:r>
            <a:r>
              <a:rPr lang="en-US" dirty="0"/>
              <a:t>the region’s economy</a:t>
            </a:r>
          </a:p>
        </p:txBody>
      </p:sp>
      <p:sp>
        <p:nvSpPr>
          <p:cNvPr id="5" name="Content Placeholder 4"/>
          <p:cNvSpPr>
            <a:spLocks noGrp="1"/>
          </p:cNvSpPr>
          <p:nvPr>
            <p:ph idx="1"/>
          </p:nvPr>
        </p:nvSpPr>
        <p:spPr/>
        <p:txBody>
          <a:bodyPr>
            <a:normAutofit/>
          </a:bodyPr>
          <a:lstStyle/>
          <a:p>
            <a:r>
              <a:rPr lang="en-US" sz="3600" dirty="0" smtClean="0"/>
              <a:t> Promote </a:t>
            </a:r>
            <a:r>
              <a:rPr lang="en-US" sz="3600" dirty="0"/>
              <a:t>long-term regional economic growth</a:t>
            </a:r>
          </a:p>
          <a:p>
            <a:r>
              <a:rPr lang="en-US" sz="3600" dirty="0" smtClean="0"/>
              <a:t> Improve </a:t>
            </a:r>
            <a:r>
              <a:rPr lang="en-US" sz="3600" dirty="0"/>
              <a:t>truck freight movement</a:t>
            </a:r>
          </a:p>
          <a:p>
            <a:r>
              <a:rPr lang="en-US" sz="3600" dirty="0" smtClean="0"/>
              <a:t> Make </a:t>
            </a:r>
            <a:r>
              <a:rPr lang="en-US" sz="3600" dirty="0"/>
              <a:t>the </a:t>
            </a:r>
            <a:r>
              <a:rPr lang="en-US" sz="3600" dirty="0" smtClean="0"/>
              <a:t>expressway system </a:t>
            </a:r>
            <a:r>
              <a:rPr lang="en-US" sz="3600" dirty="0"/>
              <a:t>financially sustainable</a:t>
            </a:r>
          </a:p>
        </p:txBody>
      </p:sp>
      <p:sp>
        <p:nvSpPr>
          <p:cNvPr id="3" name="Slide Number Placeholder 2"/>
          <p:cNvSpPr>
            <a:spLocks noGrp="1"/>
          </p:cNvSpPr>
          <p:nvPr>
            <p:ph type="sldNum" sz="quarter" idx="12"/>
          </p:nvPr>
        </p:nvSpPr>
        <p:spPr/>
        <p:txBody>
          <a:bodyPr/>
          <a:lstStyle/>
          <a:p>
            <a:fld id="{9FC43CCC-FE2B-45A3-AD7B-961AA24A1C12}" type="slidenum">
              <a:rPr lang="en-US" smtClean="0"/>
              <a:pPr/>
              <a:t>6</a:t>
            </a:fld>
            <a:endParaRPr lang="en-US" dirty="0"/>
          </a:p>
        </p:txBody>
      </p:sp>
    </p:spTree>
    <p:extLst>
      <p:ext uri="{BB962C8B-B14F-4D97-AF65-F5344CB8AC3E}">
        <p14:creationId xmlns:p14="http://schemas.microsoft.com/office/powerpoint/2010/main" val="93344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Enhance </a:t>
            </a:r>
            <a:r>
              <a:rPr lang="en-US" dirty="0"/>
              <a:t>operations</a:t>
            </a:r>
          </a:p>
        </p:txBody>
      </p:sp>
      <p:sp>
        <p:nvSpPr>
          <p:cNvPr id="5" name="Content Placeholder 4"/>
          <p:cNvSpPr>
            <a:spLocks noGrp="1"/>
          </p:cNvSpPr>
          <p:nvPr>
            <p:ph idx="1"/>
          </p:nvPr>
        </p:nvSpPr>
        <p:spPr/>
        <p:txBody>
          <a:bodyPr>
            <a:normAutofit/>
          </a:bodyPr>
          <a:lstStyle/>
          <a:p>
            <a:r>
              <a:rPr lang="en-US" sz="3200" dirty="0" smtClean="0"/>
              <a:t> Provide </a:t>
            </a:r>
            <a:r>
              <a:rPr lang="en-US" sz="3200" dirty="0"/>
              <a:t>game-changing mass transit improvements</a:t>
            </a:r>
          </a:p>
          <a:p>
            <a:r>
              <a:rPr lang="en-US" sz="3200" dirty="0" smtClean="0"/>
              <a:t> Prepare </a:t>
            </a:r>
            <a:r>
              <a:rPr lang="en-US" sz="3200" dirty="0"/>
              <a:t>for vehicle automation and leverage communications technologies</a:t>
            </a:r>
          </a:p>
          <a:p>
            <a:r>
              <a:rPr lang="en-US" sz="3200" dirty="0" smtClean="0"/>
              <a:t> Achieve </a:t>
            </a:r>
            <a:r>
              <a:rPr lang="en-US" sz="3200" dirty="0"/>
              <a:t>a state of good repair</a:t>
            </a:r>
          </a:p>
          <a:p>
            <a:r>
              <a:rPr lang="en-US" sz="3200" dirty="0" smtClean="0"/>
              <a:t> Improve </a:t>
            </a:r>
            <a:r>
              <a:rPr lang="en-US" sz="3200" dirty="0"/>
              <a:t>safety</a:t>
            </a:r>
          </a:p>
          <a:p>
            <a:r>
              <a:rPr lang="en-US" sz="3200" dirty="0" smtClean="0"/>
              <a:t> Address </a:t>
            </a:r>
            <a:r>
              <a:rPr lang="en-US" sz="3200" dirty="0"/>
              <a:t>the most intractable congestion issues</a:t>
            </a:r>
          </a:p>
        </p:txBody>
      </p:sp>
      <p:sp>
        <p:nvSpPr>
          <p:cNvPr id="3" name="Slide Number Placeholder 2"/>
          <p:cNvSpPr>
            <a:spLocks noGrp="1"/>
          </p:cNvSpPr>
          <p:nvPr>
            <p:ph type="sldNum" sz="quarter" idx="12"/>
          </p:nvPr>
        </p:nvSpPr>
        <p:spPr/>
        <p:txBody>
          <a:bodyPr/>
          <a:lstStyle/>
          <a:p>
            <a:fld id="{9FC43CCC-FE2B-45A3-AD7B-961AA24A1C12}" type="slidenum">
              <a:rPr lang="en-US" smtClean="0"/>
              <a:pPr/>
              <a:t>7</a:t>
            </a:fld>
            <a:endParaRPr lang="en-US" dirty="0"/>
          </a:p>
        </p:txBody>
      </p:sp>
    </p:spTree>
    <p:extLst>
      <p:ext uri="{BB962C8B-B14F-4D97-AF65-F5344CB8AC3E}">
        <p14:creationId xmlns:p14="http://schemas.microsoft.com/office/powerpoint/2010/main" val="20424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 </a:t>
            </a:r>
            <a:r>
              <a:rPr lang="en-US" dirty="0"/>
              <a:t>environmental impacts</a:t>
            </a:r>
          </a:p>
        </p:txBody>
      </p:sp>
      <p:sp>
        <p:nvSpPr>
          <p:cNvPr id="5" name="Content Placeholder 4"/>
          <p:cNvSpPr>
            <a:spLocks noGrp="1"/>
          </p:cNvSpPr>
          <p:nvPr>
            <p:ph idx="1"/>
          </p:nvPr>
        </p:nvSpPr>
        <p:spPr/>
        <p:txBody>
          <a:bodyPr>
            <a:normAutofit/>
          </a:bodyPr>
          <a:lstStyle/>
          <a:p>
            <a:r>
              <a:rPr lang="en-US" sz="3200" dirty="0" smtClean="0"/>
              <a:t> Improve </a:t>
            </a:r>
            <a:r>
              <a:rPr lang="en-US" sz="3200" dirty="0"/>
              <a:t>roadway environmental performance</a:t>
            </a:r>
          </a:p>
          <a:p>
            <a:r>
              <a:rPr lang="en-US" sz="3200" dirty="0" smtClean="0"/>
              <a:t> Reduce </a:t>
            </a:r>
            <a:r>
              <a:rPr lang="en-US" sz="3200" dirty="0"/>
              <a:t>negative impacts on neighborhoods</a:t>
            </a:r>
          </a:p>
          <a:p>
            <a:r>
              <a:rPr lang="en-US" sz="3200" dirty="0" smtClean="0"/>
              <a:t> Adapt </a:t>
            </a:r>
            <a:r>
              <a:rPr lang="en-US" sz="3200" dirty="0"/>
              <a:t>to a changing climate</a:t>
            </a:r>
          </a:p>
          <a:p>
            <a:r>
              <a:rPr lang="en-US" sz="3200" dirty="0" smtClean="0"/>
              <a:t> Leverage </a:t>
            </a:r>
            <a:r>
              <a:rPr lang="en-US" sz="3200" dirty="0"/>
              <a:t>expressway right-of-way for broader needs (such as stormwater management, communications, utilities, and energy production)</a:t>
            </a:r>
          </a:p>
        </p:txBody>
      </p:sp>
      <p:sp>
        <p:nvSpPr>
          <p:cNvPr id="3" name="Slide Number Placeholder 2"/>
          <p:cNvSpPr>
            <a:spLocks noGrp="1"/>
          </p:cNvSpPr>
          <p:nvPr>
            <p:ph type="sldNum" sz="quarter" idx="12"/>
          </p:nvPr>
        </p:nvSpPr>
        <p:spPr/>
        <p:txBody>
          <a:bodyPr/>
          <a:lstStyle/>
          <a:p>
            <a:fld id="{9FC43CCC-FE2B-45A3-AD7B-961AA24A1C12}" type="slidenum">
              <a:rPr lang="en-US" smtClean="0"/>
              <a:pPr/>
              <a:t>8</a:t>
            </a:fld>
            <a:endParaRPr lang="en-US" dirty="0"/>
          </a:p>
        </p:txBody>
      </p:sp>
    </p:spTree>
    <p:extLst>
      <p:ext uri="{BB962C8B-B14F-4D97-AF65-F5344CB8AC3E}">
        <p14:creationId xmlns:p14="http://schemas.microsoft.com/office/powerpoint/2010/main" val="75909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429" y="1366684"/>
            <a:ext cx="6704260" cy="3156155"/>
          </a:xfrm>
        </p:spPr>
        <p:txBody>
          <a:bodyPr/>
          <a:lstStyle/>
          <a:p>
            <a:r>
              <a:rPr lang="en-US" dirty="0" smtClean="0"/>
              <a:t>Corridor improvements</a:t>
            </a:r>
            <a:br>
              <a:rPr lang="en-US" dirty="0" smtClean="0"/>
            </a:br>
            <a:endParaRPr lang="en-US" dirty="0"/>
          </a:p>
        </p:txBody>
      </p:sp>
      <p:sp>
        <p:nvSpPr>
          <p:cNvPr id="5" name="Slide Number Placeholder 4"/>
          <p:cNvSpPr>
            <a:spLocks noGrp="1"/>
          </p:cNvSpPr>
          <p:nvPr>
            <p:ph type="sldNum" sz="quarter" idx="12"/>
          </p:nvPr>
        </p:nvSpPr>
        <p:spPr/>
        <p:txBody>
          <a:bodyPr/>
          <a:lstStyle/>
          <a:p>
            <a:fld id="{9FC43CCC-FE2B-45A3-AD7B-961AA24A1C12}" type="slidenum">
              <a:rPr lang="en-US" smtClean="0"/>
              <a:pPr/>
              <a:t>9</a:t>
            </a:fld>
            <a:endParaRPr lang="en-US" dirty="0"/>
          </a:p>
        </p:txBody>
      </p:sp>
    </p:spTree>
    <p:extLst>
      <p:ext uri="{BB962C8B-B14F-4D97-AF65-F5344CB8AC3E}">
        <p14:creationId xmlns:p14="http://schemas.microsoft.com/office/powerpoint/2010/main" val="268438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9173</TotalTime>
  <Words>923</Words>
  <Application>Microsoft Office PowerPoint</Application>
  <PresentationFormat>On-screen Show (4:3)</PresentationFormat>
  <Paragraphs>156</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PowerPoint Presentation</vt:lpstr>
      <vt:lpstr>Project purpose and overview:  Why CMAP is developing the Vision </vt:lpstr>
      <vt:lpstr>Project purpose and overview</vt:lpstr>
      <vt:lpstr>Project Schedule</vt:lpstr>
      <vt:lpstr>Project goals: What the Vision will accomplish</vt:lpstr>
      <vt:lpstr>Support the region’s economy</vt:lpstr>
      <vt:lpstr>Enhance operations</vt:lpstr>
      <vt:lpstr>Manage environmental impacts</vt:lpstr>
      <vt:lpstr>Corridor improvements </vt:lpstr>
      <vt:lpstr>Corridor identification</vt:lpstr>
      <vt:lpstr>Managed lane network</vt:lpstr>
      <vt:lpstr>Typical cross section for managed lanes</vt:lpstr>
      <vt:lpstr>Transit improvements (introduction)</vt:lpstr>
      <vt:lpstr>Freight mobility</vt:lpstr>
      <vt:lpstr>System interchange operations at major existing junctions</vt:lpstr>
      <vt:lpstr>Policy framework </vt:lpstr>
      <vt:lpstr>Full-scale tolling</vt:lpstr>
      <vt:lpstr>Policy framework</vt:lpstr>
      <vt:lpstr>ON TO 2050 coordination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Michele/DEN</dc:creator>
  <cp:lastModifiedBy>Sassypants</cp:lastModifiedBy>
  <cp:revision>551</cp:revision>
  <cp:lastPrinted>2017-09-26T21:51:12Z</cp:lastPrinted>
  <dcterms:created xsi:type="dcterms:W3CDTF">2017-03-27T16:12:29Z</dcterms:created>
  <dcterms:modified xsi:type="dcterms:W3CDTF">2017-10-13T05:20:57Z</dcterms:modified>
</cp:coreProperties>
</file>